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jpg" ContentType="image/png"/>
  <Override PartName="/ppt/media/image5.jpg" ContentType="image/png"/>
  <Override PartName="/ppt/notesSlides/notesSlide2.xml" ContentType="application/vnd.openxmlformats-officedocument.presentationml.notesSlide+xml"/>
  <Override PartName="/ppt/media/image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03" r:id="rId3"/>
    <p:sldId id="258" r:id="rId4"/>
    <p:sldId id="277" r:id="rId5"/>
    <p:sldId id="279" r:id="rId6"/>
    <p:sldId id="278" r:id="rId7"/>
    <p:sldId id="280" r:id="rId8"/>
    <p:sldId id="296" r:id="rId9"/>
    <p:sldId id="261" r:id="rId10"/>
    <p:sldId id="273" r:id="rId11"/>
    <p:sldId id="305" r:id="rId12"/>
    <p:sldId id="267" r:id="rId13"/>
    <p:sldId id="268" r:id="rId14"/>
    <p:sldId id="269" r:id="rId15"/>
    <p:sldId id="270" r:id="rId16"/>
    <p:sldId id="262" r:id="rId17"/>
    <p:sldId id="292" r:id="rId18"/>
    <p:sldId id="293" r:id="rId19"/>
    <p:sldId id="298" r:id="rId20"/>
    <p:sldId id="299" r:id="rId21"/>
    <p:sldId id="300" r:id="rId22"/>
    <p:sldId id="301" r:id="rId23"/>
    <p:sldId id="286" r:id="rId24"/>
    <p:sldId id="288" r:id="rId25"/>
    <p:sldId id="287" r:id="rId26"/>
    <p:sldId id="290" r:id="rId27"/>
    <p:sldId id="289" r:id="rId28"/>
    <p:sldId id="302" r:id="rId29"/>
    <p:sldId id="295" r:id="rId30"/>
    <p:sldId id="291" r:id="rId31"/>
    <p:sldId id="304" r:id="rId32"/>
    <p:sldId id="274"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A32A0D5-2227-4E02-B58B-376FE6F7D792}">
          <p14:sldIdLst>
            <p14:sldId id="256"/>
            <p14:sldId id="303"/>
            <p14:sldId id="258"/>
            <p14:sldId id="277"/>
            <p14:sldId id="279"/>
            <p14:sldId id="278"/>
            <p14:sldId id="280"/>
            <p14:sldId id="296"/>
            <p14:sldId id="261"/>
            <p14:sldId id="273"/>
            <p14:sldId id="305"/>
            <p14:sldId id="267"/>
            <p14:sldId id="268"/>
            <p14:sldId id="269"/>
            <p14:sldId id="270"/>
            <p14:sldId id="262"/>
            <p14:sldId id="292"/>
            <p14:sldId id="293"/>
            <p14:sldId id="298"/>
            <p14:sldId id="299"/>
            <p14:sldId id="300"/>
            <p14:sldId id="301"/>
            <p14:sldId id="286"/>
            <p14:sldId id="288"/>
            <p14:sldId id="287"/>
            <p14:sldId id="290"/>
            <p14:sldId id="289"/>
            <p14:sldId id="302"/>
            <p14:sldId id="295"/>
            <p14:sldId id="291"/>
            <p14:sldId id="304"/>
            <p14:sldId id="274"/>
            <p14:sldId id="28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kr" initials="r" lastIdx="1" clrIdx="0">
    <p:extLst>
      <p:ext uri="{19B8F6BF-5375-455C-9EA6-DF929625EA0E}">
        <p15:presenceInfo xmlns:p15="http://schemas.microsoft.com/office/powerpoint/2012/main" userId="rk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1" d="100"/>
          <a:sy n="71" d="100"/>
        </p:scale>
        <p:origin x="612"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05751-4D1D-46BD-819B-C0152E029AC7}"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4E096-4E2C-49FE-8D4C-9775119961AB}" type="slidenum">
              <a:rPr lang="en-US" smtClean="0"/>
              <a:t>‹#›</a:t>
            </a:fld>
            <a:endParaRPr lang="en-US"/>
          </a:p>
        </p:txBody>
      </p:sp>
    </p:spTree>
    <p:extLst>
      <p:ext uri="{BB962C8B-B14F-4D97-AF65-F5344CB8AC3E}">
        <p14:creationId xmlns:p14="http://schemas.microsoft.com/office/powerpoint/2010/main" val="1368007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D4E096-4E2C-49FE-8D4C-9775119961AB}" type="slidenum">
              <a:rPr lang="en-US" smtClean="0"/>
              <a:t>9</a:t>
            </a:fld>
            <a:endParaRPr lang="en-US"/>
          </a:p>
        </p:txBody>
      </p:sp>
    </p:spTree>
    <p:extLst>
      <p:ext uri="{BB962C8B-B14F-4D97-AF65-F5344CB8AC3E}">
        <p14:creationId xmlns:p14="http://schemas.microsoft.com/office/powerpoint/2010/main" val="93586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D4E096-4E2C-49FE-8D4C-9775119961AB}" type="slidenum">
              <a:rPr lang="en-US" smtClean="0"/>
              <a:t>14</a:t>
            </a:fld>
            <a:endParaRPr lang="en-US"/>
          </a:p>
        </p:txBody>
      </p:sp>
    </p:spTree>
    <p:extLst>
      <p:ext uri="{BB962C8B-B14F-4D97-AF65-F5344CB8AC3E}">
        <p14:creationId xmlns:p14="http://schemas.microsoft.com/office/powerpoint/2010/main" val="680831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D4E096-4E2C-49FE-8D4C-9775119961AB}" type="slidenum">
              <a:rPr lang="en-US" smtClean="0"/>
              <a:t>23</a:t>
            </a:fld>
            <a:endParaRPr lang="en-US"/>
          </a:p>
        </p:txBody>
      </p:sp>
    </p:spTree>
    <p:extLst>
      <p:ext uri="{BB962C8B-B14F-4D97-AF65-F5344CB8AC3E}">
        <p14:creationId xmlns:p14="http://schemas.microsoft.com/office/powerpoint/2010/main" val="214208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D4E096-4E2C-49FE-8D4C-9775119961AB}" type="slidenum">
              <a:rPr lang="en-US" smtClean="0"/>
              <a:t>25</a:t>
            </a:fld>
            <a:endParaRPr lang="en-US"/>
          </a:p>
        </p:txBody>
      </p:sp>
    </p:spTree>
    <p:extLst>
      <p:ext uri="{BB962C8B-B14F-4D97-AF65-F5344CB8AC3E}">
        <p14:creationId xmlns:p14="http://schemas.microsoft.com/office/powerpoint/2010/main" val="410479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8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200509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1749791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219461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A694FF-0DA1-4AEC-8702-FD9CCE835436}"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66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A694FF-0DA1-4AEC-8702-FD9CCE835436}" type="datetimeFigureOut">
              <a:rPr lang="en-US" smtClean="0"/>
              <a:t>6/19/2021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151526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A694FF-0DA1-4AEC-8702-FD9CCE835436}" type="datetimeFigureOut">
              <a:rPr lang="en-US" smtClean="0"/>
              <a:t>6/19/2021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05037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A694FF-0DA1-4AEC-8702-FD9CCE835436}" type="datetimeFigureOut">
              <a:rPr lang="en-US" smtClean="0"/>
              <a:t>6/19/2021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274463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8A694FF-0DA1-4AEC-8702-FD9CCE835436}" type="datetimeFigureOut">
              <a:rPr lang="en-US" smtClean="0"/>
              <a:t>6/19/2021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4215446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8A694FF-0DA1-4AEC-8702-FD9CCE835436}" type="datetimeFigureOut">
              <a:rPr lang="en-US" smtClean="0"/>
              <a:t>6/19/2021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A77CCE-FCF4-4036-909C-DA1FD70C3AD3}" type="slidenum">
              <a:rPr lang="en-US" smtClean="0"/>
              <a:t>‹#›</a:t>
            </a:fld>
            <a:endParaRPr lang="en-US"/>
          </a:p>
        </p:txBody>
      </p:sp>
    </p:spTree>
    <p:extLst>
      <p:ext uri="{BB962C8B-B14F-4D97-AF65-F5344CB8AC3E}">
        <p14:creationId xmlns:p14="http://schemas.microsoft.com/office/powerpoint/2010/main" val="1083489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A694FF-0DA1-4AEC-8702-FD9CCE835436}" type="datetimeFigureOut">
              <a:rPr lang="en-US" smtClean="0"/>
              <a:t>6/19/2021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93951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8A694FF-0DA1-4AEC-8702-FD9CCE835436}" type="datetimeFigureOut">
              <a:rPr lang="en-US" smtClean="0"/>
              <a:t>6/19/2021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7A77CCE-FCF4-4036-909C-DA1FD70C3AD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09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Virtual%20Travel%20Guide%20(E-Bot)%20-%20A%20Detailed%20Information%20for%20Our%20Indian%20Monuments.pptx"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842" y="854242"/>
            <a:ext cx="10515600" cy="872541"/>
          </a:xfrm>
        </p:spPr>
        <p:txBody>
          <a:bodyPr>
            <a:normAutofit fontScale="90000"/>
          </a:bodyPr>
          <a:lstStyle/>
          <a:p>
            <a:pPr algn="l"/>
            <a:r>
              <a:rPr lang="en-US" sz="4000" b="1" dirty="0" smtClean="0">
                <a:solidFill>
                  <a:schemeClr val="tx1"/>
                </a:solidFill>
                <a:latin typeface="Arial" panose="020B0604020202020204" pitchFamily="34" charset="0"/>
                <a:cs typeface="Arial" panose="020B0604020202020204" pitchFamily="34" charset="0"/>
              </a:rPr>
              <a:t>Virtual Travel Guide (E-Bot) –A Detailed Information for our Indian Monuments.</a:t>
            </a:r>
            <a:r>
              <a:rPr lang="en-US" dirty="0" smtClean="0">
                <a:solidFill>
                  <a:schemeClr val="bg2">
                    <a:lumMod val="50000"/>
                  </a:schemeClr>
                </a:solidFill>
                <a:latin typeface="Bodoni MT Black" pitchFamily="18" charset="0"/>
              </a:rPr>
              <a:t/>
            </a:r>
            <a:br>
              <a:rPr lang="en-US" dirty="0" smtClean="0">
                <a:solidFill>
                  <a:schemeClr val="bg2">
                    <a:lumMod val="50000"/>
                  </a:schemeClr>
                </a:solidFill>
                <a:latin typeface="Bodoni MT Black" pitchFamily="18" charset="0"/>
              </a:rPr>
            </a:br>
            <a:endParaRPr lang="en-US" dirty="0"/>
          </a:p>
        </p:txBody>
      </p:sp>
      <p:sp>
        <p:nvSpPr>
          <p:cNvPr id="5" name="Content Placeholder 4"/>
          <p:cNvSpPr>
            <a:spLocks noGrp="1"/>
          </p:cNvSpPr>
          <p:nvPr>
            <p:ph idx="1"/>
          </p:nvPr>
        </p:nvSpPr>
        <p:spPr>
          <a:xfrm>
            <a:off x="838200" y="2105526"/>
            <a:ext cx="10515600" cy="4071437"/>
          </a:xfrm>
        </p:spPr>
        <p:txBody>
          <a:bodyPr/>
          <a:lstStyle/>
          <a:p>
            <a:pPr marL="0" indent="0">
              <a:buNone/>
            </a:pPr>
            <a:r>
              <a:rPr lang="en-US" sz="18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DOMAIN : MOBILE APPLICATION</a:t>
            </a: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PROJECT GUIDE:                                                                               Batch no: 10</a:t>
            </a:r>
          </a:p>
          <a:p>
            <a:pPr marL="0" indent="0">
              <a:buNone/>
            </a:pPr>
            <a:r>
              <a:rPr lang="en-US" sz="1800" dirty="0" smtClean="0">
                <a:latin typeface="Arial" panose="020B0604020202020204" pitchFamily="34" charset="0"/>
                <a:cs typeface="Arial" panose="020B0604020202020204" pitchFamily="34" charset="0"/>
              </a:rPr>
              <a:t>Mrs.S.T.</a:t>
            </a:r>
            <a:r>
              <a:rPr lang="en-US" sz="1800" dirty="0" err="1" smtClean="0">
                <a:latin typeface="Arial" panose="020B0604020202020204" pitchFamily="34" charset="0"/>
                <a:cs typeface="Arial" panose="020B0604020202020204" pitchFamily="34" charset="0"/>
              </a:rPr>
              <a:t>Santhanalakshmi</a:t>
            </a:r>
            <a:r>
              <a:rPr lang="en-US" sz="1800" dirty="0" smtClean="0">
                <a:latin typeface="Arial" panose="020B0604020202020204" pitchFamily="34" charset="0"/>
                <a:cs typeface="Arial" panose="020B0604020202020204" pitchFamily="34" charset="0"/>
              </a:rPr>
              <a:t>.,</a:t>
            </a:r>
            <a:r>
              <a:rPr lang="en-US" sz="1800" dirty="0" err="1" smtClean="0">
                <a:latin typeface="Arial" panose="020B0604020202020204" pitchFamily="34" charset="0"/>
                <a:cs typeface="Arial" panose="020B0604020202020204" pitchFamily="34" charset="0"/>
              </a:rPr>
              <a:t>M.Tech</a:t>
            </a:r>
            <a:r>
              <a:rPr lang="en-US" sz="1800" dirty="0" smtClean="0">
                <a:latin typeface="Arial" panose="020B0604020202020204" pitchFamily="34" charset="0"/>
                <a:cs typeface="Arial" panose="020B0604020202020204" pitchFamily="34" charset="0"/>
              </a:rPr>
              <a:t>(IT).,                                               Ruth </a:t>
            </a:r>
            <a:r>
              <a:rPr lang="en-US" sz="1800" dirty="0" err="1" smtClean="0">
                <a:latin typeface="Arial" panose="020B0604020202020204" pitchFamily="34" charset="0"/>
                <a:cs typeface="Arial" panose="020B0604020202020204" pitchFamily="34" charset="0"/>
              </a:rPr>
              <a:t>Mariya</a:t>
            </a:r>
            <a:r>
              <a:rPr lang="en-US" sz="1800" dirty="0" smtClean="0">
                <a:latin typeface="Arial" panose="020B0604020202020204" pitchFamily="34" charset="0"/>
                <a:cs typeface="Arial" panose="020B0604020202020204" pitchFamily="34" charset="0"/>
              </a:rPr>
              <a:t> S -211417104227</a:t>
            </a:r>
          </a:p>
          <a:p>
            <a:pPr marL="0" indent="0">
              <a:buNone/>
            </a:pPr>
            <a:r>
              <a:rPr lang="en-US" sz="1800" dirty="0" smtClean="0">
                <a:latin typeface="Arial" panose="020B0604020202020204" pitchFamily="34" charset="0"/>
                <a:cs typeface="Arial" panose="020B0604020202020204" pitchFamily="34" charset="0"/>
              </a:rPr>
              <a:t>Assistant Professor (Grade 1),                                                            </a:t>
            </a:r>
            <a:r>
              <a:rPr lang="en-US" sz="1800" dirty="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Shaini</a:t>
            </a:r>
            <a:r>
              <a:rPr lang="en-US" sz="1800" dirty="0" smtClean="0">
                <a:latin typeface="Arial" panose="020B0604020202020204" pitchFamily="34" charset="0"/>
                <a:cs typeface="Arial" panose="020B0604020202020204" pitchFamily="34" charset="0"/>
              </a:rPr>
              <a:t> A Ravi - 211417104251</a:t>
            </a:r>
          </a:p>
          <a:p>
            <a:pPr marL="0" indent="0">
              <a:buNone/>
            </a:pPr>
            <a:r>
              <a:rPr lang="en-US" sz="1800" dirty="0" smtClean="0">
                <a:latin typeface="Arial" panose="020B0604020202020204" pitchFamily="34" charset="0"/>
                <a:cs typeface="Arial" panose="020B0604020202020204" pitchFamily="34" charset="0"/>
              </a:rPr>
              <a:t>Department of CSE.</a:t>
            </a:r>
          </a:p>
        </p:txBody>
      </p:sp>
      <p:sp>
        <p:nvSpPr>
          <p:cNvPr id="4" name="Subtitle 2"/>
          <p:cNvSpPr txBox="1">
            <a:spLocks/>
          </p:cNvSpPr>
          <p:nvPr/>
        </p:nvSpPr>
        <p:spPr>
          <a:xfrm>
            <a:off x="2370220" y="2679324"/>
            <a:ext cx="4118811" cy="6090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6569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ystem-Architecture-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385" y="1826751"/>
            <a:ext cx="6916615" cy="403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le 3"/>
          <p:cNvSpPr txBox="1">
            <a:spLocks/>
          </p:cNvSpPr>
          <p:nvPr/>
        </p:nvSpPr>
        <p:spPr>
          <a:xfrm>
            <a:off x="2357403" y="515899"/>
            <a:ext cx="8634153" cy="105294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latin typeface="Arial" panose="020B0604020202020204" pitchFamily="34" charset="0"/>
                <a:cs typeface="Arial" panose="020B0604020202020204" pitchFamily="34" charset="0"/>
              </a:rPr>
              <a:t>SYSTEM ARCHITECTURE </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551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629" y="1105618"/>
            <a:ext cx="8493233" cy="5201053"/>
          </a:xfrm>
          <a:prstGeom prst="rect">
            <a:avLst/>
          </a:prstGeom>
        </p:spPr>
      </p:pic>
      <p:sp>
        <p:nvSpPr>
          <p:cNvPr id="3" name="TextBox 2"/>
          <p:cNvSpPr txBox="1"/>
          <p:nvPr/>
        </p:nvSpPr>
        <p:spPr>
          <a:xfrm>
            <a:off x="3552676" y="336177"/>
            <a:ext cx="4155141"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ER DIAGRAM</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84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34145" y="124691"/>
            <a:ext cx="6442364" cy="692727"/>
          </a:xfrm>
        </p:spPr>
        <p:txBody>
          <a:bodyPr>
            <a:noAutofit/>
          </a:bodyPr>
          <a:lstStyle/>
          <a:p>
            <a:r>
              <a:rPr lang="en-US" sz="4400" dirty="0" smtClean="0">
                <a:latin typeface="Arial" panose="020B0604020202020204" pitchFamily="34" charset="0"/>
                <a:cs typeface="Arial" panose="020B0604020202020204" pitchFamily="34" charset="0"/>
              </a:rPr>
              <a:t>USE CASE DIAGRAM</a:t>
            </a:r>
            <a:endParaRPr lang="en-US" sz="4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91" y="817418"/>
            <a:ext cx="7962142" cy="5475806"/>
          </a:xfrm>
          <a:prstGeom prst="rect">
            <a:avLst/>
          </a:prstGeom>
        </p:spPr>
      </p:pic>
    </p:spTree>
    <p:extLst>
      <p:ext uri="{BB962C8B-B14F-4D97-AF65-F5344CB8AC3E}">
        <p14:creationId xmlns:p14="http://schemas.microsoft.com/office/powerpoint/2010/main" val="3597817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68406" y="88251"/>
            <a:ext cx="5437040" cy="632185"/>
          </a:xfrm>
        </p:spPr>
        <p:txBody>
          <a:bodyPr>
            <a:normAutofit fontScale="90000"/>
          </a:bodyPr>
          <a:lstStyle/>
          <a:p>
            <a:r>
              <a:rPr lang="en-US" sz="4400" dirty="0" smtClean="0">
                <a:latin typeface="Arial" panose="020B0604020202020204" pitchFamily="34" charset="0"/>
                <a:cs typeface="Arial" panose="020B0604020202020204" pitchFamily="34" charset="0"/>
              </a:rPr>
              <a:t>ACTIVITY DIAGRAM</a:t>
            </a:r>
            <a:endParaRPr lang="en-US" sz="4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29" y="720436"/>
            <a:ext cx="11694712" cy="5572788"/>
          </a:xfrm>
          <a:prstGeom prst="rect">
            <a:avLst/>
          </a:prstGeom>
        </p:spPr>
      </p:pic>
    </p:spTree>
    <p:extLst>
      <p:ext uri="{BB962C8B-B14F-4D97-AF65-F5344CB8AC3E}">
        <p14:creationId xmlns:p14="http://schemas.microsoft.com/office/powerpoint/2010/main" val="455050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037" y="0"/>
            <a:ext cx="10058400" cy="756167"/>
          </a:xfrm>
        </p:spPr>
        <p:txBody>
          <a:bodyPr>
            <a:normAutofit/>
          </a:bodyPr>
          <a:lstStyle/>
          <a:p>
            <a:r>
              <a:rPr lang="en-US" sz="4400" dirty="0" smtClean="0">
                <a:latin typeface="Arial" panose="020B0604020202020204" pitchFamily="34" charset="0"/>
                <a:cs typeface="Arial" panose="020B0604020202020204" pitchFamily="34" charset="0"/>
              </a:rPr>
              <a:t>          SEQUENCE DIAGRAM</a:t>
            </a:r>
            <a:endParaRPr lang="en-US" sz="4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012"/>
          <a:stretch/>
        </p:blipFill>
        <p:spPr>
          <a:xfrm>
            <a:off x="510988" y="756167"/>
            <a:ext cx="10721177" cy="5459506"/>
          </a:xfrm>
          <a:prstGeom prst="rect">
            <a:avLst/>
          </a:prstGeom>
        </p:spPr>
      </p:pic>
    </p:spTree>
    <p:extLst>
      <p:ext uri="{BB962C8B-B14F-4D97-AF65-F5344CB8AC3E}">
        <p14:creationId xmlns:p14="http://schemas.microsoft.com/office/powerpoint/2010/main" val="2074185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24692"/>
            <a:ext cx="10058400" cy="803564"/>
          </a:xfrm>
        </p:spPr>
        <p:txBody>
          <a:bodyPr>
            <a:normAutofit/>
          </a:bodyPr>
          <a:lstStyle/>
          <a:p>
            <a:r>
              <a:rPr lang="en-US" sz="4400" dirty="0" smtClean="0">
                <a:latin typeface="Arial" panose="020B0604020202020204" pitchFamily="34" charset="0"/>
                <a:cs typeface="Arial" panose="020B0604020202020204" pitchFamily="34" charset="0"/>
              </a:rPr>
              <a:t>       COLLABORATION DIAGRAM</a:t>
            </a:r>
            <a:endParaRPr lang="en-US" sz="4400"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313" y="820680"/>
            <a:ext cx="10803367" cy="5364968"/>
          </a:xfrm>
        </p:spPr>
      </p:pic>
    </p:spTree>
    <p:extLst>
      <p:ext uri="{BB962C8B-B14F-4D97-AF65-F5344CB8AC3E}">
        <p14:creationId xmlns:p14="http://schemas.microsoft.com/office/powerpoint/2010/main" val="160837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48902"/>
          </a:xfrm>
        </p:spPr>
        <p:txBody>
          <a:bodyPr>
            <a:normAutofit/>
          </a:bodyPr>
          <a:lstStyle/>
          <a:p>
            <a:r>
              <a:rPr lang="en-US" sz="4400" dirty="0" smtClean="0">
                <a:latin typeface="Arial" panose="020B0604020202020204" pitchFamily="34" charset="0"/>
                <a:cs typeface="Arial" panose="020B0604020202020204" pitchFamily="34" charset="0"/>
              </a:rPr>
              <a:t>                    MODULES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75319" y="1631639"/>
            <a:ext cx="10106024" cy="4668982"/>
          </a:xfrm>
        </p:spPr>
        <p:txBody>
          <a:bodyPr>
            <a:normAutofit fontScale="77500" lnSpcReduction="20000"/>
          </a:bodyPr>
          <a:lstStyle/>
          <a:p>
            <a:pPr marL="0" indent="0" algn="just">
              <a:lnSpc>
                <a:spcPct val="200000"/>
              </a:lnSpc>
              <a:buNone/>
            </a:pPr>
            <a:r>
              <a:rPr lang="en-US" sz="2300" dirty="0" smtClean="0">
                <a:latin typeface="Arial" panose="020B0604020202020204" pitchFamily="34" charset="0"/>
                <a:cs typeface="Arial" panose="020B0604020202020204" pitchFamily="34" charset="0"/>
              </a:rPr>
              <a:t>      There </a:t>
            </a:r>
            <a:r>
              <a:rPr lang="en-US" sz="2300" dirty="0">
                <a:latin typeface="Arial" panose="020B0604020202020204" pitchFamily="34" charset="0"/>
                <a:cs typeface="Arial" panose="020B0604020202020204" pitchFamily="34" charset="0"/>
              </a:rPr>
              <a:t>are about 6 modules used in the development of the project. They are as follows</a:t>
            </a:r>
            <a:r>
              <a:rPr lang="en-US" sz="2300" dirty="0" smtClean="0">
                <a:latin typeface="Arial" panose="020B0604020202020204" pitchFamily="34" charset="0"/>
                <a:cs typeface="Arial" panose="020B0604020202020204" pitchFamily="34" charset="0"/>
              </a:rPr>
              <a:t>:</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Tourist place information</a:t>
            </a:r>
            <a:endParaRPr lang="en-IN" sz="2300" dirty="0">
              <a:solidFill>
                <a:schemeClr val="tx1"/>
              </a:solidFill>
              <a:latin typeface="Arial" panose="020B0604020202020204" pitchFamily="34" charset="0"/>
              <a:cs typeface="Arial" panose="020B0604020202020204" pitchFamily="34" charset="0"/>
            </a:endParaRP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Audio</a:t>
            </a:r>
            <a:endParaRPr lang="en-IN" sz="2300" dirty="0">
              <a:solidFill>
                <a:schemeClr val="tx1"/>
              </a:solidFill>
              <a:latin typeface="Arial" panose="020B0604020202020204" pitchFamily="34" charset="0"/>
              <a:cs typeface="Arial" panose="020B0604020202020204" pitchFamily="34" charset="0"/>
            </a:endParaRP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Location (Map)</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Chat bot</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Weather</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Restaurant</a:t>
            </a:r>
          </a:p>
          <a:p>
            <a:pPr marL="342900" indent="-342900" algn="just">
              <a:lnSpc>
                <a:spcPct val="200000"/>
              </a:lnSpc>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08429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5815" y="457200"/>
            <a:ext cx="11289324" cy="5909310"/>
          </a:xfrm>
          <a:prstGeom prst="rect">
            <a:avLst/>
          </a:prstGeom>
          <a:noFill/>
        </p:spPr>
        <p:txBody>
          <a:bodyPr wrap="square" rtlCol="0">
            <a:spAutoFit/>
          </a:bodyPr>
          <a:lstStyle/>
          <a:p>
            <a:pPr algn="just"/>
            <a:r>
              <a:rPr lang="en-US" u="sng" dirty="0" smtClean="0">
                <a:latin typeface="Arial" panose="020B0604020202020204" pitchFamily="34" charset="0"/>
                <a:cs typeface="Arial" panose="020B0604020202020204" pitchFamily="34" charset="0"/>
              </a:rPr>
              <a:t>Tourist Place Information :</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In </a:t>
            </a:r>
            <a:r>
              <a:rPr lang="en-US" dirty="0">
                <a:latin typeface="Arial" panose="020B0604020202020204" pitchFamily="34" charset="0"/>
                <a:cs typeface="Arial" panose="020B0604020202020204" pitchFamily="34" charset="0"/>
              </a:rPr>
              <a:t>this module the information about the tourist places are given i.e., the history of the places or the information regarding the places. Also there is a chat bot to clear the users doubt regarding the places. For example to look for the nearby hotel, the user can chat with the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to know the </a:t>
            </a:r>
            <a:r>
              <a:rPr lang="en-US" dirty="0" smtClean="0">
                <a:latin typeface="Arial" panose="020B0604020202020204" pitchFamily="34" charset="0"/>
                <a:cs typeface="Arial" panose="020B0604020202020204" pitchFamily="34" charset="0"/>
              </a:rPr>
              <a:t>details. Thus </a:t>
            </a:r>
            <a:r>
              <a:rPr lang="en-US" dirty="0">
                <a:latin typeface="Arial" panose="020B0604020202020204" pitchFamily="34" charset="0"/>
                <a:cs typeface="Arial" panose="020B0604020202020204" pitchFamily="34" charset="0"/>
              </a:rPr>
              <a:t>providing the entire detail regarding the spot including the surrounding </a:t>
            </a:r>
            <a:r>
              <a:rPr lang="en-US" dirty="0" smtClean="0">
                <a:latin typeface="Arial" panose="020B0604020202020204" pitchFamily="34" charset="0"/>
                <a:cs typeface="Arial" panose="020B0604020202020204" pitchFamily="34" charset="0"/>
              </a:rPr>
              <a:t>details. </a:t>
            </a:r>
            <a:r>
              <a:rPr lang="en-US" dirty="0">
                <a:latin typeface="Arial" panose="020B0604020202020204" pitchFamily="34" charset="0"/>
                <a:cs typeface="Arial" panose="020B0604020202020204" pitchFamily="34" charset="0"/>
              </a:rPr>
              <a:t>The advantages of the system is it is user-friendly, interactive, supports security and compatible to various web servers but the system </a:t>
            </a:r>
            <a:r>
              <a:rPr lang="en-US" dirty="0" smtClean="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information to tourists, thus reducing the stress at which tourists seek for information on the </a:t>
            </a:r>
            <a:r>
              <a:rPr lang="en-US" dirty="0" smtClean="0">
                <a:latin typeface="Arial" panose="020B0604020202020204" pitchFamily="34" charset="0"/>
                <a:cs typeface="Arial" panose="020B0604020202020204" pitchFamily="34" charset="0"/>
              </a:rPr>
              <a:t>system.</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Audio: </a:t>
            </a:r>
          </a:p>
          <a:p>
            <a:pPr algn="just"/>
            <a:endParaRPr lang="en-US" u="sng"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his </a:t>
            </a:r>
            <a:r>
              <a:rPr lang="en-US" dirty="0">
                <a:latin typeface="Arial" panose="020B0604020202020204" pitchFamily="34" charset="0"/>
                <a:cs typeface="Arial" panose="020B0604020202020204" pitchFamily="34" charset="0"/>
              </a:rPr>
              <a:t>provides the voice output where the details of the tourist spot is voiced out. </a:t>
            </a:r>
            <a:r>
              <a:rPr lang="en-US" dirty="0" smtClean="0">
                <a:latin typeface="Arial" panose="020B0604020202020204" pitchFamily="34" charset="0"/>
                <a:cs typeface="Arial" panose="020B0604020202020204" pitchFamily="34" charset="0"/>
              </a:rPr>
              <a:t>With</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audio</a:t>
            </a:r>
            <a:r>
              <a:rPr lang="en-US" b="1"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autoplay</a:t>
            </a:r>
            <a:r>
              <a:rPr lang="en-US" dirty="0">
                <a:latin typeface="Arial" panose="020B0604020202020204" pitchFamily="34" charset="0"/>
                <a:cs typeface="Arial" panose="020B0604020202020204" pitchFamily="34" charset="0"/>
              </a:rPr>
              <a:t>, you can focus on your surroundings. Put in your headphones, tap on </a:t>
            </a:r>
            <a:r>
              <a:rPr lang="en-US" dirty="0" smtClean="0">
                <a:latin typeface="Arial" panose="020B0604020202020204" pitchFamily="34" charset="0"/>
                <a:cs typeface="Arial" panose="020B0604020202020204" pitchFamily="34" charset="0"/>
              </a:rPr>
              <a:t>Audio button, </a:t>
            </a:r>
            <a:r>
              <a:rPr lang="en-US" dirty="0">
                <a:latin typeface="Arial" panose="020B0604020202020204" pitchFamily="34" charset="0"/>
                <a:cs typeface="Arial" panose="020B0604020202020204" pitchFamily="34" charset="0"/>
              </a:rPr>
              <a:t>and let </a:t>
            </a:r>
            <a:r>
              <a:rPr lang="en-US" dirty="0" smtClean="0">
                <a:latin typeface="Arial" panose="020B0604020202020204" pitchFamily="34" charset="0"/>
                <a:cs typeface="Arial" panose="020B0604020202020204" pitchFamily="34" charset="0"/>
              </a:rPr>
              <a:t>audio </a:t>
            </a:r>
            <a:r>
              <a:rPr lang="en-US" dirty="0">
                <a:latin typeface="Arial" panose="020B0604020202020204" pitchFamily="34" charset="0"/>
                <a:cs typeface="Arial" panose="020B0604020202020204" pitchFamily="34" charset="0"/>
              </a:rPr>
              <a:t>guide you</a:t>
            </a:r>
            <a:r>
              <a:rPr lang="en-US" dirty="0" smtClean="0">
                <a:latin typeface="Arial" panose="020B0604020202020204" pitchFamily="34" charset="0"/>
                <a:cs typeface="Arial" panose="020B0604020202020204" pitchFamily="34" charset="0"/>
              </a:rPr>
              <a:t>. Later </a:t>
            </a:r>
            <a:r>
              <a:rPr lang="en-US" dirty="0">
                <a:latin typeface="Arial" panose="020B0604020202020204" pitchFamily="34" charset="0"/>
                <a:cs typeface="Arial" panose="020B0604020202020204" pitchFamily="34" charset="0"/>
              </a:rPr>
              <a:t>multiple language audio output feature can also be added to this </a:t>
            </a:r>
            <a:r>
              <a:rPr lang="en-US" dirty="0" smtClean="0">
                <a:latin typeface="Arial" panose="020B0604020202020204" pitchFamily="34" charset="0"/>
                <a:cs typeface="Arial" panose="020B0604020202020204" pitchFamily="34" charset="0"/>
              </a:rPr>
              <a:t>application. </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Location (Map):</a:t>
            </a:r>
          </a:p>
          <a:p>
            <a:pPr algn="just"/>
            <a:endParaRPr lang="en-US" u="sng"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provides the map wherein the user can locate the easiest route to the tourist spot. Besides this is an user friendly application which requires no login and easy use of the </a:t>
            </a:r>
            <a:r>
              <a:rPr lang="en-US" dirty="0" smtClean="0">
                <a:latin typeface="Arial" panose="020B0604020202020204" pitchFamily="34" charset="0"/>
                <a:cs typeface="Arial" panose="020B0604020202020204" pitchFamily="34" charset="0"/>
              </a:rPr>
              <a:t>application.</a:t>
            </a:r>
          </a:p>
          <a:p>
            <a:pPr algn="just"/>
            <a:endParaRPr lang="en-US" dirty="0"/>
          </a:p>
          <a:p>
            <a:endParaRPr lang="en-US" dirty="0" smtClean="0"/>
          </a:p>
        </p:txBody>
      </p:sp>
    </p:spTree>
    <p:extLst>
      <p:ext uri="{BB962C8B-B14F-4D97-AF65-F5344CB8AC3E}">
        <p14:creationId xmlns:p14="http://schemas.microsoft.com/office/powerpoint/2010/main" val="1161251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619" y="0"/>
            <a:ext cx="10709563" cy="5632311"/>
          </a:xfrm>
          <a:prstGeom prst="rect">
            <a:avLst/>
          </a:prstGeom>
          <a:noFill/>
        </p:spPr>
        <p:txBody>
          <a:bodyPr wrap="square" rtlCol="0">
            <a:spAutoFit/>
          </a:bodyPr>
          <a:lstStyle/>
          <a:p>
            <a:endParaRPr lang="en-US" dirty="0" smtClean="0"/>
          </a:p>
          <a:p>
            <a:endParaRPr lang="en-US" dirty="0"/>
          </a:p>
          <a:p>
            <a:endParaRPr lang="en-US" dirty="0" smtClean="0"/>
          </a:p>
          <a:p>
            <a:pPr algn="just"/>
            <a:r>
              <a:rPr lang="en-US" u="sng" dirty="0" smtClean="0">
                <a:latin typeface="Arial" panose="020B0604020202020204" pitchFamily="34" charset="0"/>
                <a:cs typeface="Arial" panose="020B0604020202020204" pitchFamily="34" charset="0"/>
              </a:rPr>
              <a:t>CHAT BOT:</a:t>
            </a:r>
          </a:p>
          <a:p>
            <a:pPr algn="just"/>
            <a:endParaRPr lang="en-US"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Chat </a:t>
            </a:r>
            <a:r>
              <a:rPr lang="en-US" dirty="0">
                <a:latin typeface="Arial" panose="020B0604020202020204" pitchFamily="34" charset="0"/>
                <a:cs typeface="Arial" panose="020B0604020202020204" pitchFamily="34" charset="0"/>
              </a:rPr>
              <a:t>bot are there to clear the users doubt regarding the places. For example to look for the nearby hotel, the user can chat with the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to know the details. Thus providing the entire detail regarding the spot including the surrounding details.</a:t>
            </a:r>
          </a:p>
          <a:p>
            <a:pPr algn="just"/>
            <a:endParaRPr lang="en-US" dirty="0" smtClean="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WEATHER</a:t>
            </a:r>
            <a:r>
              <a:rPr lang="en-US" dirty="0" smtClean="0">
                <a:latin typeface="Arial" panose="020B0604020202020204" pitchFamily="34" charset="0"/>
                <a:cs typeface="Arial" panose="020B0604020202020204" pitchFamily="34" charset="0"/>
              </a:rPr>
              <a:t> : </a:t>
            </a: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provide details about the weather condition in the place where the tourist spot is located. By knowing this, the </a:t>
            </a:r>
            <a:r>
              <a:rPr lang="en-US" dirty="0" smtClean="0">
                <a:latin typeface="Arial" panose="020B0604020202020204" pitchFamily="34" charset="0"/>
                <a:cs typeface="Arial" panose="020B0604020202020204" pitchFamily="34" charset="0"/>
              </a:rPr>
              <a:t>traveler </a:t>
            </a:r>
            <a:r>
              <a:rPr lang="en-US" dirty="0">
                <a:latin typeface="Arial" panose="020B0604020202020204" pitchFamily="34" charset="0"/>
                <a:cs typeface="Arial" panose="020B0604020202020204" pitchFamily="34" charset="0"/>
              </a:rPr>
              <a:t>can plan their travel accordingly and get prepared for their </a:t>
            </a:r>
            <a:r>
              <a:rPr lang="en-US" dirty="0" smtClean="0">
                <a:latin typeface="Arial" panose="020B0604020202020204" pitchFamily="34" charset="0"/>
                <a:cs typeface="Arial" panose="020B0604020202020204" pitchFamily="34" charset="0"/>
              </a:rPr>
              <a:t>tour.</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RESTAURANT:</a:t>
            </a:r>
          </a:p>
          <a:p>
            <a:pPr algn="just"/>
            <a:r>
              <a:rPr lang="en-US" u="sng" dirty="0">
                <a:latin typeface="Arial" panose="020B0604020202020204" pitchFamily="34" charset="0"/>
                <a:cs typeface="Arial" panose="020B0604020202020204" pitchFamily="34" charset="0"/>
              </a:rPr>
              <a:t> </a:t>
            </a:r>
            <a:r>
              <a:rPr lang="en-US" u="sng" dirty="0" smtClean="0">
                <a:latin typeface="Arial" panose="020B0604020202020204" pitchFamily="34" charset="0"/>
                <a:cs typeface="Arial" panose="020B0604020202020204" pitchFamily="34" charset="0"/>
              </a:rPr>
              <a:t>   </a:t>
            </a:r>
          </a:p>
          <a:p>
            <a:pPr algn="just"/>
            <a:r>
              <a:rPr lang="en-US" dirty="0" smtClean="0">
                <a:latin typeface="Arial" panose="020B0604020202020204" pitchFamily="34" charset="0"/>
                <a:cs typeface="Arial" panose="020B0604020202020204" pitchFamily="34" charset="0"/>
              </a:rPr>
              <a:t>               In </a:t>
            </a:r>
            <a:r>
              <a:rPr lang="en-US" dirty="0">
                <a:latin typeface="Arial" panose="020B0604020202020204" pitchFamily="34" charset="0"/>
                <a:cs typeface="Arial" panose="020B0604020202020204" pitchFamily="34" charset="0"/>
              </a:rPr>
              <a:t>this module the user can get to know the nearby available restaurants details around the tourist spot just by using the application and need not search for hotels/restaurants </a:t>
            </a:r>
            <a:r>
              <a:rPr lang="en-US" dirty="0" smtClean="0">
                <a:latin typeface="Arial" panose="020B0604020202020204" pitchFamily="34" charset="0"/>
                <a:cs typeface="Arial" panose="020B0604020202020204" pitchFamily="34" charset="0"/>
              </a:rPr>
              <a:t>manually.</a:t>
            </a:r>
            <a:endParaRPr lang="en-US" u="sng"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9022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7799" y="322780"/>
            <a:ext cx="4607986"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TEST REPORT</a:t>
            </a:r>
            <a:endParaRPr lang="en-US" sz="4400" dirty="0">
              <a:latin typeface="Arial" panose="020B0604020202020204" pitchFamily="34" charset="0"/>
              <a:cs typeface="Arial" panose="020B0604020202020204" pitchFamily="34" charset="0"/>
            </a:endParaRPr>
          </a:p>
        </p:txBody>
      </p:sp>
      <p:pic>
        <p:nvPicPr>
          <p:cNvPr id="1026" name="Picture 2" descr="location"/>
          <p:cNvPicPr>
            <a:picLocks noChangeAspect="1" noChangeArrowheads="1"/>
          </p:cNvPicPr>
          <p:nvPr/>
        </p:nvPicPr>
        <p:blipFill>
          <a:blip r:embed="rId2" cstate="print">
            <a:extLst>
              <a:ext uri="{28A0092B-C50C-407E-A947-70E740481C1C}">
                <a14:useLocalDpi xmlns:a14="http://schemas.microsoft.com/office/drawing/2010/main" val="0"/>
              </a:ext>
            </a:extLst>
          </a:blip>
          <a:srcRect t="3896" r="-470"/>
          <a:stretch>
            <a:fillRect/>
          </a:stretch>
        </p:blipFill>
        <p:spPr bwMode="auto">
          <a:xfrm>
            <a:off x="1223961" y="1514909"/>
            <a:ext cx="2336658" cy="408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isplay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400" y="1514909"/>
            <a:ext cx="2655309" cy="423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45127" y="5673173"/>
            <a:ext cx="9033164" cy="646331"/>
          </a:xfrm>
          <a:prstGeom prst="rect">
            <a:avLst/>
          </a:prstGeom>
        </p:spPr>
        <p:txBody>
          <a:bodyPr wrap="square">
            <a:spAutoFit/>
          </a:bodyPr>
          <a:lstStyle/>
          <a:p>
            <a:pPr>
              <a:tabLst>
                <a:tab pos="3867150" algn="l"/>
              </a:tabLst>
            </a:pPr>
            <a:r>
              <a:rPr lang="en-US" b="1" dirty="0">
                <a:latin typeface="Times New Roman" panose="02020603050405020304" pitchFamily="18" charset="0"/>
                <a:ea typeface="Calibri" panose="020F0502020204030204" pitchFamily="34" charset="0"/>
                <a:cs typeface="Arial" panose="020B0604020202020204" pitchFamily="34" charset="0"/>
              </a:rPr>
              <a:t>Location and network access 	</a:t>
            </a:r>
            <a:r>
              <a:rPr lang="en-US" b="1" dirty="0" smtClean="0">
                <a:latin typeface="Times New Roman" panose="02020603050405020304" pitchFamily="18" charset="0"/>
                <a:ea typeface="Calibri" panose="020F0502020204030204" pitchFamily="34" charset="0"/>
                <a:cs typeface="Arial" panose="020B0604020202020204" pitchFamily="34" charset="0"/>
              </a:rPr>
              <a:t>                                             Tourist </a:t>
            </a:r>
            <a:r>
              <a:rPr lang="en-US" b="1" dirty="0">
                <a:latin typeface="Times New Roman" panose="02020603050405020304" pitchFamily="18" charset="0"/>
                <a:ea typeface="Calibri" panose="020F0502020204030204" pitchFamily="34" charset="0"/>
                <a:cs typeface="Arial" panose="020B0604020202020204" pitchFamily="34" charset="0"/>
              </a:rPr>
              <a:t>Spots</a:t>
            </a:r>
            <a:endParaRPr lang="en-US" sz="1100" dirty="0">
              <a:latin typeface="Calibri" panose="020F0502020204030204" pitchFamily="34" charset="0"/>
              <a:ea typeface="Calibri" panose="020F0502020204030204" pitchFamily="34" charset="0"/>
              <a:cs typeface="Arial" panose="020B0604020202020204" pitchFamily="34" charset="0"/>
            </a:endParaRPr>
          </a:p>
          <a:p>
            <a:r>
              <a:rPr lang="en-US" b="1"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is </a:t>
            </a:r>
            <a:r>
              <a:rPr lang="en-US" b="1" dirty="0">
                <a:latin typeface="Times New Roman" panose="02020603050405020304" pitchFamily="18" charset="0"/>
                <a:ea typeface="Calibri" panose="020F0502020204030204" pitchFamily="34" charset="0"/>
              </a:rPr>
              <a:t>required to continue</a:t>
            </a:r>
            <a:endParaRPr lang="en-US" dirty="0"/>
          </a:p>
        </p:txBody>
      </p:sp>
    </p:spTree>
    <p:extLst>
      <p:ext uri="{BB962C8B-B14F-4D97-AF65-F5344CB8AC3E}">
        <p14:creationId xmlns:p14="http://schemas.microsoft.com/office/powerpoint/2010/main" val="114478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364" y="193964"/>
            <a:ext cx="11443855"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INTRODUCTION</a:t>
            </a:r>
            <a:endParaRPr lang="en-US" sz="4400" dirty="0">
              <a:latin typeface="Arial" panose="020B0604020202020204" pitchFamily="34" charset="0"/>
              <a:cs typeface="Arial" panose="020B0604020202020204" pitchFamily="34" charset="0"/>
            </a:endParaRPr>
          </a:p>
        </p:txBody>
      </p:sp>
      <p:sp>
        <p:nvSpPr>
          <p:cNvPr id="3" name="Rectangle 2"/>
          <p:cNvSpPr/>
          <p:nvPr/>
        </p:nvSpPr>
        <p:spPr>
          <a:xfrm>
            <a:off x="762000" y="963405"/>
            <a:ext cx="10834255" cy="6145272"/>
          </a:xfrm>
          <a:prstGeom prst="rect">
            <a:avLst/>
          </a:prstGeom>
        </p:spPr>
        <p:txBody>
          <a:bodyPr wrap="square">
            <a:spAutoFit/>
          </a:bodyPr>
          <a:lstStyle/>
          <a:p>
            <a:pPr marL="285750" indent="-285750" algn="just">
              <a:lnSpc>
                <a:spcPct val="150000"/>
              </a:lnSpc>
              <a:spcAft>
                <a:spcPts val="1000"/>
              </a:spcAf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Generally when we travel or go for a tour to any place we need to hire a travel guide to provide the information regarding the tourist spot.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Rather </a:t>
            </a:r>
            <a:r>
              <a:rPr lang="en-US" dirty="0">
                <a:latin typeface="Arial" panose="020B0604020202020204" pitchFamily="34" charset="0"/>
                <a:ea typeface="Calibri" panose="020F0502020204030204" pitchFamily="34" charset="0"/>
                <a:cs typeface="Arial" panose="020B0604020202020204" pitchFamily="34" charset="0"/>
              </a:rPr>
              <a:t>than a travel guide, we can also google the information regarding the same which also requires zero cost but data charges apply.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To </a:t>
            </a:r>
            <a:r>
              <a:rPr lang="en-US" dirty="0">
                <a:latin typeface="Arial" panose="020B0604020202020204" pitchFamily="34" charset="0"/>
                <a:ea typeface="Calibri" panose="020F0502020204030204" pitchFamily="34" charset="0"/>
                <a:cs typeface="Arial" panose="020B0604020202020204" pitchFamily="34" charset="0"/>
              </a:rPr>
              <a:t>overcome such troubles where we need to hire a travel guide or google for the information, the Virtual Travel Guide Application can be used which provides the detailed information regarding the tourist place present in India like the history about the place, what’s it famous for nearby hotels or restaurants to stay in and for food, the details about the ticket fare for that particular tourist spot if required, to know about the weather condition of the spot you’re going to tour and so on.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This </a:t>
            </a:r>
            <a:r>
              <a:rPr lang="en-US" dirty="0">
                <a:latin typeface="Arial" panose="020B0604020202020204" pitchFamily="34" charset="0"/>
                <a:ea typeface="Calibri" panose="020F0502020204030204" pitchFamily="34" charset="0"/>
                <a:cs typeface="Arial" panose="020B0604020202020204" pitchFamily="34" charset="0"/>
              </a:rPr>
              <a:t>application also includes a </a:t>
            </a:r>
            <a:r>
              <a:rPr lang="en-US" dirty="0" err="1">
                <a:latin typeface="Arial" panose="020B0604020202020204" pitchFamily="34" charset="0"/>
                <a:ea typeface="Calibri" panose="020F0502020204030204" pitchFamily="34" charset="0"/>
                <a:cs typeface="Arial" panose="020B0604020202020204" pitchFamily="34" charset="0"/>
              </a:rPr>
              <a:t>ChatBot</a:t>
            </a:r>
            <a:r>
              <a:rPr lang="en-US" dirty="0">
                <a:latin typeface="Arial" panose="020B0604020202020204" pitchFamily="34" charset="0"/>
                <a:ea typeface="Calibri" panose="020F0502020204030204" pitchFamily="34" charset="0"/>
                <a:cs typeface="Arial" panose="020B0604020202020204" pitchFamily="34" charset="0"/>
              </a:rPr>
              <a:t> where the user related queries can be clarified, the FAQs regarding the tourist spots . Main goal of this project is to help the tourists to travel on their own and take full advantage of the visit.</a:t>
            </a:r>
          </a:p>
          <a:p>
            <a:r>
              <a:rPr lang="en-US" dirty="0">
                <a:latin typeface="Times New Roman" panose="02020603050405020304" pitchFamily="18" charset="0"/>
                <a:ea typeface="Times New Roman" panose="02020603050405020304" pitchFamily="18" charset="0"/>
              </a:rPr>
              <a:t/>
            </a:r>
            <a:br>
              <a:rPr lang="en-US" dirty="0">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3851298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ath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163" y="683636"/>
            <a:ext cx="2946255" cy="46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weather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2364" y="808328"/>
            <a:ext cx="2881745" cy="460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19163" y="5292437"/>
            <a:ext cx="8889855" cy="369332"/>
          </a:xfrm>
          <a:prstGeom prst="rect">
            <a:avLst/>
          </a:prstGeom>
        </p:spPr>
        <p:txBody>
          <a:bodyPr wrap="square">
            <a:spAutoFit/>
          </a:bodyPr>
          <a:lstStyle/>
          <a:p>
            <a:r>
              <a:rPr lang="en-US" b="1" dirty="0" smtClean="0">
                <a:latin typeface="Times New Roman" panose="02020603050405020304" pitchFamily="18" charset="0"/>
                <a:ea typeface="Calibri" panose="020F0502020204030204" pitchFamily="34" charset="0"/>
              </a:rPr>
              <a:t>   Invalid Data for Weather</a:t>
            </a:r>
            <a:r>
              <a:rPr lang="en-US"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Weather</a:t>
            </a:r>
            <a:r>
              <a:rPr lang="en-US" b="1" dirty="0" smtClean="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Report</a:t>
            </a:r>
            <a:endParaRPr lang="en-US" dirty="0"/>
          </a:p>
        </p:txBody>
      </p:sp>
    </p:spTree>
    <p:extLst>
      <p:ext uri="{BB962C8B-B14F-4D97-AF65-F5344CB8AC3E}">
        <p14:creationId xmlns:p14="http://schemas.microsoft.com/office/powerpoint/2010/main" val="124912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ogle 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872" y="683635"/>
            <a:ext cx="2946255" cy="46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653" y="683635"/>
            <a:ext cx="2946255" cy="477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46872" y="5599607"/>
            <a:ext cx="8931419" cy="369332"/>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Invalid Data</a:t>
            </a:r>
            <a:r>
              <a:rPr lang="en-US"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for Location</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                                                                   Route </a:t>
            </a:r>
            <a:r>
              <a:rPr lang="en-US" b="1" dirty="0">
                <a:latin typeface="Times New Roman" panose="02020603050405020304" pitchFamily="18" charset="0"/>
                <a:ea typeface="Calibri" panose="020F0502020204030204" pitchFamily="34" charset="0"/>
              </a:rPr>
              <a:t>Map</a:t>
            </a:r>
            <a:endParaRPr lang="en-US" dirty="0"/>
          </a:p>
        </p:txBody>
      </p:sp>
    </p:spTree>
    <p:extLst>
      <p:ext uri="{BB962C8B-B14F-4D97-AF65-F5344CB8AC3E}">
        <p14:creationId xmlns:p14="http://schemas.microsoft.com/office/powerpoint/2010/main" val="410454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tuara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673" y="831273"/>
            <a:ext cx="2876982" cy="448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restauran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855" y="831273"/>
            <a:ext cx="3001672" cy="448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58982" y="5320144"/>
            <a:ext cx="10086109" cy="400110"/>
          </a:xfrm>
          <a:prstGeom prst="rect">
            <a:avLst/>
          </a:prstGeom>
        </p:spPr>
        <p:txBody>
          <a:bodyPr wrap="square">
            <a:spAutoFit/>
          </a:bodyPr>
          <a:lstStyle/>
          <a:p>
            <a:pPr>
              <a:tabLst>
                <a:tab pos="3676650" algn="l"/>
              </a:tabLst>
            </a:pPr>
            <a:r>
              <a:rPr lang="en-US" b="1" dirty="0" smtClean="0">
                <a:latin typeface="Times New Roman" panose="02020603050405020304" pitchFamily="18" charset="0"/>
                <a:ea typeface="Calibri" panose="020F0502020204030204" pitchFamily="34" charset="0"/>
                <a:cs typeface="Arial" panose="020B0604020202020204" pitchFamily="34" charset="0"/>
              </a:rPr>
              <a:t>         Network </a:t>
            </a:r>
            <a:r>
              <a:rPr lang="en-US" b="1" dirty="0">
                <a:latin typeface="Times New Roman" panose="02020603050405020304" pitchFamily="18" charset="0"/>
                <a:ea typeface="Calibri" panose="020F0502020204030204" pitchFamily="34" charset="0"/>
                <a:cs typeface="Arial" panose="020B0604020202020204" pitchFamily="34" charset="0"/>
              </a:rPr>
              <a:t>access  </a:t>
            </a:r>
            <a:r>
              <a:rPr lang="en-US" b="1" dirty="0" smtClean="0">
                <a:latin typeface="Times New Roman" panose="02020603050405020304" pitchFamily="18" charset="0"/>
                <a:ea typeface="Calibri" panose="020F0502020204030204" pitchFamily="34" charset="0"/>
                <a:cs typeface="Arial" panose="020B0604020202020204" pitchFamily="34" charset="0"/>
              </a:rPr>
              <a:t>is required                                                                Nearby </a:t>
            </a:r>
            <a:r>
              <a:rPr lang="en-US" b="1" dirty="0">
                <a:latin typeface="Times New Roman" panose="02020603050405020304" pitchFamily="18" charset="0"/>
                <a:ea typeface="Calibri" panose="020F0502020204030204" pitchFamily="34" charset="0"/>
                <a:cs typeface="Arial" panose="020B0604020202020204" pitchFamily="34" charset="0"/>
              </a:rPr>
              <a:t>Restaurants </a:t>
            </a:r>
            <a:r>
              <a:rPr lang="en-US" sz="2000" b="1" dirty="0" smtClean="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81272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213" y="414338"/>
            <a:ext cx="11187112"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SCREENSHOTS</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726" y="1640979"/>
            <a:ext cx="2754456" cy="4302621"/>
          </a:xfrm>
          <a:prstGeom prst="rect">
            <a:avLst/>
          </a:prstGeom>
        </p:spPr>
      </p:pic>
      <p:sp>
        <p:nvSpPr>
          <p:cNvPr id="5" name="TextBox 4"/>
          <p:cNvSpPr txBox="1"/>
          <p:nvPr/>
        </p:nvSpPr>
        <p:spPr>
          <a:xfrm>
            <a:off x="557213" y="1456313"/>
            <a:ext cx="2757487"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APPLICATION </a:t>
            </a:r>
            <a:r>
              <a:rPr lang="en-US" dirty="0" smtClean="0"/>
              <a:t>:</a:t>
            </a:r>
            <a:endParaRPr lang="en-US" dirty="0"/>
          </a:p>
        </p:txBody>
      </p:sp>
    </p:spTree>
    <p:extLst>
      <p:ext uri="{BB962C8B-B14F-4D97-AF65-F5344CB8AC3E}">
        <p14:creationId xmlns:p14="http://schemas.microsoft.com/office/powerpoint/2010/main" val="188257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277" y="700088"/>
            <a:ext cx="245745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TOURIST PLACES: </a:t>
            </a:r>
            <a:endParaRPr lang="en-US" b="1" dirty="0">
              <a:latin typeface="Arial" panose="020B0604020202020204" pitchFamily="34" charset="0"/>
              <a:cs typeface="Arial" panose="020B0604020202020204" pitchFamily="34" charset="0"/>
            </a:endParaRPr>
          </a:p>
        </p:txBody>
      </p:sp>
      <p:pic>
        <p:nvPicPr>
          <p:cNvPr id="5122" name="Picture 2" descr="display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0327" y="1343891"/>
            <a:ext cx="3084800"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display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927" y="1343891"/>
            <a:ext cx="2876982"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369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2912" y="485775"/>
            <a:ext cx="579163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AUDIO AND INFORMATION ABOUT THE PLACES:</a:t>
            </a:r>
            <a:endParaRPr lang="en-US" b="1" dirty="0">
              <a:latin typeface="Arial" panose="020B0604020202020204" pitchFamily="34" charset="0"/>
              <a:cs typeface="Arial" panose="020B0604020202020204" pitchFamily="34" charset="0"/>
            </a:endParaRPr>
          </a:p>
        </p:txBody>
      </p:sp>
      <p:pic>
        <p:nvPicPr>
          <p:cNvPr id="6146" name="Picture 2" descr="Audio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3963" y="1094509"/>
            <a:ext cx="3043237" cy="473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audio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9878" y="1094509"/>
            <a:ext cx="2972377"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5551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326" y="542925"/>
            <a:ext cx="93258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MAP:</a:t>
            </a:r>
            <a:endParaRPr lang="en-US" b="1" dirty="0">
              <a:latin typeface="Arial" panose="020B0604020202020204" pitchFamily="34" charset="0"/>
              <a:cs typeface="Arial" panose="020B0604020202020204" pitchFamily="34" charset="0"/>
            </a:endParaRPr>
          </a:p>
        </p:txBody>
      </p:sp>
      <p:pic>
        <p:nvPicPr>
          <p:cNvPr id="7170" name="Picture 2" descr="restauran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198" y="1080655"/>
            <a:ext cx="3029383" cy="49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6" y="1080655"/>
            <a:ext cx="2999077" cy="49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402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6" y="485775"/>
            <a:ext cx="2712892"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WEATHER:</a:t>
            </a:r>
            <a:r>
              <a:rPr lang="en-US" b="1" dirty="0" smtClean="0"/>
              <a:t> </a:t>
            </a:r>
            <a:endParaRPr lang="en-US" b="1" dirty="0"/>
          </a:p>
        </p:txBody>
      </p:sp>
      <p:pic>
        <p:nvPicPr>
          <p:cNvPr id="8194" name="Picture 2" descr="display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17" y="1279381"/>
            <a:ext cx="3057092" cy="46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weather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035" y="1279381"/>
            <a:ext cx="2849273"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weather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7308" y="1279380"/>
            <a:ext cx="2964873" cy="445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49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20" y="443344"/>
            <a:ext cx="4530436"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RESTAURANTS:</a:t>
            </a:r>
            <a:endParaRPr lang="en-US" b="1" dirty="0">
              <a:latin typeface="Arial" panose="020B0604020202020204" pitchFamily="34" charset="0"/>
              <a:cs typeface="Arial" panose="020B0604020202020204" pitchFamily="34" charset="0"/>
            </a:endParaRPr>
          </a:p>
        </p:txBody>
      </p:sp>
      <p:pic>
        <p:nvPicPr>
          <p:cNvPr id="9218" name="Picture 2" descr="restauran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870" y="1251670"/>
            <a:ext cx="3043237" cy="477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restauran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561" y="1251669"/>
            <a:ext cx="3068348" cy="477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18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764" y="595745"/>
            <a:ext cx="3228109" cy="369332"/>
          </a:xfrm>
          <a:prstGeom prst="rect">
            <a:avLst/>
          </a:prstGeom>
          <a:noFill/>
        </p:spPr>
        <p:txBody>
          <a:bodyPr wrap="square" rtlCol="0">
            <a:spAutoFit/>
          </a:bodyPr>
          <a:lstStyle/>
          <a:p>
            <a:r>
              <a:rPr lang="en-US" b="1" dirty="0" smtClean="0"/>
              <a:t>CHAT BOT</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218" y="1143001"/>
            <a:ext cx="2957946" cy="46828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239" y="1143000"/>
            <a:ext cx="3165231" cy="4682835"/>
          </a:xfrm>
          <a:prstGeom prst="rect">
            <a:avLst/>
          </a:prstGeom>
        </p:spPr>
      </p:pic>
      <p:pic>
        <p:nvPicPr>
          <p:cNvPr id="10242" name="Picture 2" descr="chatbot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544" y="1143000"/>
            <a:ext cx="2909455" cy="468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92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52650"/>
          </a:xfrm>
        </p:spPr>
        <p:txBody>
          <a:bodyPr>
            <a:normAutofit/>
          </a:bodyPr>
          <a:lstStyle/>
          <a:p>
            <a:r>
              <a:rPr lang="en-US" sz="4400" dirty="0" smtClean="0">
                <a:latin typeface="Arial" panose="020B0604020202020204" pitchFamily="34" charset="0"/>
                <a:cs typeface="Arial" panose="020B0604020202020204" pitchFamily="34" charset="0"/>
              </a:rPr>
              <a:t>             LITERATURE REVIEW</a:t>
            </a:r>
            <a:endParaRPr lang="en-US" sz="4400" dirty="0">
              <a:latin typeface="Arial" panose="020B0604020202020204" pitchFamily="34" charset="0"/>
              <a:cs typeface="Arial" panose="020B0604020202020204" pitchFamily="34" charset="0"/>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441164308"/>
              </p:ext>
            </p:extLst>
          </p:nvPr>
        </p:nvGraphicFramePr>
        <p:xfrm>
          <a:off x="218973" y="1239255"/>
          <a:ext cx="11815015" cy="4023360"/>
        </p:xfrm>
        <a:graphic>
          <a:graphicData uri="http://schemas.openxmlformats.org/drawingml/2006/table">
            <a:tbl>
              <a:tblPr firstRow="1" bandRow="1">
                <a:tableStyleId>{5C22544A-7EE6-4342-B048-85BDC9FD1C3A}</a:tableStyleId>
              </a:tblPr>
              <a:tblGrid>
                <a:gridCol w="962531"/>
                <a:gridCol w="1704571"/>
                <a:gridCol w="2471738"/>
                <a:gridCol w="2465123"/>
                <a:gridCol w="1997242"/>
                <a:gridCol w="2213810"/>
              </a:tblGrid>
              <a:tr h="335449">
                <a:tc>
                  <a:txBody>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TITLE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AUTHORS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ADVANTAGES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a:txBody>
                  <a:tcPr/>
                </a:tc>
              </a:tr>
              <a:tr h="3354485">
                <a:tc>
                  <a:txBody>
                    <a:bodyPr/>
                    <a:lstStyle/>
                    <a:p>
                      <a:r>
                        <a:rPr lang="en-US" dirty="0" smtClean="0">
                          <a:latin typeface="Arial" panose="020B0604020202020204" pitchFamily="34" charset="0"/>
                          <a:cs typeface="Arial" panose="020B0604020202020204" pitchFamily="34" charset="0"/>
                        </a:rPr>
                        <a:t>2013</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Smart Travel Guide: Application for Android Mobile</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Dadape</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Jinendra</a:t>
                      </a:r>
                      <a:r>
                        <a:rPr lang="en-US" dirty="0" smtClean="0">
                          <a:latin typeface="Arial" panose="020B0604020202020204" pitchFamily="34" charset="0"/>
                          <a:cs typeface="Arial" panose="020B0604020202020204" pitchFamily="34" charset="0"/>
                        </a:rPr>
                        <a:t> R,</a:t>
                      </a:r>
                    </a:p>
                    <a:p>
                      <a:r>
                        <a:rPr lang="en-US" dirty="0" err="1" smtClean="0">
                          <a:latin typeface="Arial" panose="020B0604020202020204" pitchFamily="34" charset="0"/>
                          <a:cs typeface="Arial" panose="020B0604020202020204" pitchFamily="34" charset="0"/>
                        </a:rPr>
                        <a:t>Jadhav</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Bhagyashri</a:t>
                      </a:r>
                      <a:r>
                        <a:rPr lang="en-US" dirty="0" smtClean="0">
                          <a:latin typeface="Arial" panose="020B0604020202020204" pitchFamily="34" charset="0"/>
                          <a:cs typeface="Arial" panose="020B0604020202020204" pitchFamily="34" charset="0"/>
                        </a:rPr>
                        <a:t> R,</a:t>
                      </a:r>
                    </a:p>
                    <a:p>
                      <a:r>
                        <a:rPr lang="en-US" dirty="0" err="1" smtClean="0">
                          <a:latin typeface="Arial" panose="020B0604020202020204" pitchFamily="34" charset="0"/>
                          <a:cs typeface="Arial" panose="020B0604020202020204" pitchFamily="34" charset="0"/>
                        </a:rPr>
                        <a:t>Gaidhani</a:t>
                      </a:r>
                      <a:r>
                        <a:rPr lang="en-US" dirty="0" smtClean="0">
                          <a:latin typeface="Arial" panose="020B0604020202020204" pitchFamily="34" charset="0"/>
                          <a:cs typeface="Arial" panose="020B0604020202020204" pitchFamily="34" charset="0"/>
                        </a:rPr>
                        <a:t> Pranav Y,</a:t>
                      </a:r>
                    </a:p>
                    <a:p>
                      <a:r>
                        <a:rPr lang="en-US" dirty="0" err="1" smtClean="0">
                          <a:latin typeface="Arial" panose="020B0604020202020204" pitchFamily="34" charset="0"/>
                          <a:cs typeface="Arial" panose="020B0604020202020204" pitchFamily="34" charset="0"/>
                        </a:rPr>
                        <a:t>Vyavahare</a:t>
                      </a:r>
                      <a:r>
                        <a:rPr lang="en-US" dirty="0" smtClean="0">
                          <a:latin typeface="Arial" panose="020B0604020202020204" pitchFamily="34" charset="0"/>
                          <a:cs typeface="Arial" panose="020B0604020202020204" pitchFamily="34" charset="0"/>
                        </a:rPr>
                        <a:t> Seema U,</a:t>
                      </a:r>
                    </a:p>
                    <a:p>
                      <a:r>
                        <a:rPr lang="en-US" dirty="0" err="1" smtClean="0">
                          <a:latin typeface="Arial" panose="020B0604020202020204" pitchFamily="34" charset="0"/>
                          <a:cs typeface="Arial" panose="020B0604020202020204" pitchFamily="34" charset="0"/>
                        </a:rPr>
                        <a:t>AchaliyaParag</a:t>
                      </a:r>
                      <a:r>
                        <a:rPr lang="en-US" dirty="0" smtClean="0">
                          <a:latin typeface="Arial" panose="020B0604020202020204" pitchFamily="34" charset="0"/>
                          <a:cs typeface="Arial" panose="020B0604020202020204" pitchFamily="34" charset="0"/>
                        </a:rPr>
                        <a:t> 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 propose of the architecture of mobile tourist guide system for Android Mobile Phones that is able to provide tourism information to the mobile users conveniently. </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 system takes advantage of light-weighted mashup technology that can combine more than one data sources to create value-added services, while overcomes the limitations of mobile devices.</a:t>
                      </a:r>
                      <a:endParaRPr lang="en-US" b="0"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a:t>
                      </a:r>
                      <a:r>
                        <a:rPr lang="en-US" baseline="0" dirty="0" smtClean="0">
                          <a:latin typeface="Arial" panose="020B0604020202020204" pitchFamily="34" charset="0"/>
                          <a:cs typeface="Arial" panose="020B0604020202020204" pitchFamily="34" charset="0"/>
                        </a:rPr>
                        <a:t> application only contains the tourist-spot related information. User-related queries regarding the spot is still unresolved.</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5238263"/>
              </p:ext>
            </p:extLst>
          </p:nvPr>
        </p:nvGraphicFramePr>
        <p:xfrm>
          <a:off x="218973" y="5586413"/>
          <a:ext cx="11739665" cy="528637"/>
        </p:xfrm>
        <a:graphic>
          <a:graphicData uri="http://schemas.openxmlformats.org/drawingml/2006/table">
            <a:tbl>
              <a:tblPr/>
              <a:tblGrid>
                <a:gridCol w="11739665"/>
              </a:tblGrid>
              <a:tr h="528637">
                <a:tc>
                  <a:txBody>
                    <a:bodyPr/>
                    <a:lstStyle/>
                    <a:p>
                      <a:r>
                        <a:rPr lang="en-US" dirty="0" smtClean="0">
                          <a:latin typeface="Arial" panose="020B0604020202020204" pitchFamily="34" charset="0"/>
                          <a:cs typeface="Arial" panose="020B0604020202020204" pitchFamily="34" charset="0"/>
                        </a:rPr>
                        <a:t>Journal</a:t>
                      </a:r>
                      <a:r>
                        <a:rPr lang="en-US" baseline="0" dirty="0" smtClean="0">
                          <a:latin typeface="Arial" panose="020B0604020202020204" pitchFamily="34" charset="0"/>
                          <a:cs typeface="Arial" panose="020B0604020202020204" pitchFamily="34" charset="0"/>
                        </a:rPr>
                        <a:t> Name : </a:t>
                      </a:r>
                      <a:r>
                        <a:rPr lang="en-US" dirty="0" smtClean="0">
                          <a:latin typeface="Arial" panose="020B0604020202020204" pitchFamily="34" charset="0"/>
                          <a:cs typeface="Arial" panose="020B0604020202020204" pitchFamily="34" charset="0"/>
                        </a:rPr>
                        <a:t>International Journal of electronics, Communication &amp; Soft Computing Science &amp; Engineering</a:t>
                      </a:r>
                      <a:endParaRPr lang="en-US" dirty="0">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128713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514350"/>
            <a:ext cx="11458575"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CONCLUSION</a:t>
            </a:r>
            <a:endParaRPr lang="en-US" sz="4400" dirty="0">
              <a:latin typeface="Arial" panose="020B0604020202020204" pitchFamily="34" charset="0"/>
              <a:cs typeface="Arial" panose="020B0604020202020204" pitchFamily="34" charset="0"/>
            </a:endParaRPr>
          </a:p>
        </p:txBody>
      </p:sp>
      <p:sp>
        <p:nvSpPr>
          <p:cNvPr id="3" name="TextBox 2"/>
          <p:cNvSpPr txBox="1"/>
          <p:nvPr/>
        </p:nvSpPr>
        <p:spPr>
          <a:xfrm>
            <a:off x="853653" y="1642796"/>
            <a:ext cx="9859107" cy="49398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conclusion, this software will solve many problems in India relating to management of product and information pertaining to tourism.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Tourists </a:t>
            </a:r>
            <a:r>
              <a:rPr lang="en-US" dirty="0">
                <a:latin typeface="Arial" panose="020B0604020202020204" pitchFamily="34" charset="0"/>
                <a:cs typeface="Arial" panose="020B0604020202020204" pitchFamily="34" charset="0"/>
              </a:rPr>
              <a:t>will get acquainted with all the tourist sites in India and information pertaining to those sites without physically extracting information from people or having to travel long distances to see what the location has to offer.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With </a:t>
            </a:r>
            <a:r>
              <a:rPr lang="en-US" dirty="0">
                <a:latin typeface="Arial" panose="020B0604020202020204" pitchFamily="34" charset="0"/>
                <a:cs typeface="Arial" panose="020B0604020202020204" pitchFamily="34" charset="0"/>
              </a:rPr>
              <a:t>the availability of the Internet, users have access to the application; hence they are empowered with current and relevant information pertaining to tourism in India.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application will go a long way in assisting tourists in decision making, and also as a source of revenue to the country.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application will make tourism round the Indian country fun and easy because of easy access to relevant information.</a:t>
            </a:r>
          </a:p>
          <a:p>
            <a:endParaRPr lang="en-US" dirty="0"/>
          </a:p>
        </p:txBody>
      </p:sp>
    </p:spTree>
    <p:extLst>
      <p:ext uri="{BB962C8B-B14F-4D97-AF65-F5344CB8AC3E}">
        <p14:creationId xmlns:p14="http://schemas.microsoft.com/office/powerpoint/2010/main" val="2617917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1906" y="578224"/>
            <a:ext cx="10986247"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PAPER PUBLICATION DETAILS</a:t>
            </a:r>
            <a:endParaRPr lang="en-US" sz="4400" dirty="0">
              <a:latin typeface="Arial" panose="020B0604020202020204" pitchFamily="34" charset="0"/>
              <a:cs typeface="Arial" panose="020B0604020202020204" pitchFamily="34" charset="0"/>
            </a:endParaRPr>
          </a:p>
        </p:txBody>
      </p:sp>
      <p:sp>
        <p:nvSpPr>
          <p:cNvPr id="3" name="Rectangle 2"/>
          <p:cNvSpPr/>
          <p:nvPr/>
        </p:nvSpPr>
        <p:spPr>
          <a:xfrm>
            <a:off x="779929" y="2210272"/>
            <a:ext cx="10609729" cy="646331"/>
          </a:xfrm>
          <a:prstGeom prst="rect">
            <a:avLst/>
          </a:prstGeom>
        </p:spPr>
        <p:txBody>
          <a:bodyPr wrap="square">
            <a:spAutoFit/>
          </a:bodyPr>
          <a:lstStyle/>
          <a:p>
            <a:r>
              <a:rPr lang="en-US" dirty="0"/>
              <a:t>https://</a:t>
            </a:r>
            <a:r>
              <a:rPr lang="en-US" dirty="0">
                <a:hlinkClick r:id="rId2" action="ppaction://hlinkpres?slideindex=1&amp;slidetitle="/>
              </a:rPr>
              <a:t>ijesc.org/upload/32066ca2f569b93d37e6b3a2f67a5b6a.Virtual%20Travel%20Guide%20(E-Bot</a:t>
            </a:r>
            <a:r>
              <a:rPr lang="en-US" dirty="0"/>
              <a:t>)%20-%20A%20Detailed%20Information%20for%20Our%20Indian%20Monuments-converted.pdf</a:t>
            </a:r>
          </a:p>
        </p:txBody>
      </p:sp>
    </p:spTree>
    <p:extLst>
      <p:ext uri="{BB962C8B-B14F-4D97-AF65-F5344CB8AC3E}">
        <p14:creationId xmlns:p14="http://schemas.microsoft.com/office/powerpoint/2010/main" val="585990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8036" y="204211"/>
            <a:ext cx="10058400" cy="724044"/>
          </a:xfrm>
        </p:spPr>
        <p:txBody>
          <a:bodyPr>
            <a:normAutofit/>
          </a:bodyPr>
          <a:lstStyle/>
          <a:p>
            <a:r>
              <a:rPr lang="en-US" sz="4400" dirty="0" smtClean="0">
                <a:latin typeface="Arial" panose="020B0604020202020204" pitchFamily="34" charset="0"/>
                <a:cs typeface="Arial" panose="020B0604020202020204" pitchFamily="34" charset="0"/>
              </a:rPr>
              <a:t>                    REFERENCE</a:t>
            </a:r>
            <a:endParaRPr lang="en-US" sz="4400" dirty="0">
              <a:latin typeface="Arial" panose="020B0604020202020204" pitchFamily="34" charset="0"/>
              <a:cs typeface="Arial" panose="020B0604020202020204" pitchFamily="34" charset="0"/>
            </a:endParaRPr>
          </a:p>
        </p:txBody>
      </p:sp>
      <p:sp>
        <p:nvSpPr>
          <p:cNvPr id="4" name="TextBox 3"/>
          <p:cNvSpPr txBox="1"/>
          <p:nvPr/>
        </p:nvSpPr>
        <p:spPr>
          <a:xfrm>
            <a:off x="692727" y="1288473"/>
            <a:ext cx="11125200" cy="4524315"/>
          </a:xfrm>
          <a:prstGeom prst="rect">
            <a:avLst/>
          </a:prstGeom>
          <a:noFill/>
        </p:spPr>
        <p:txBody>
          <a:bodyPr wrap="square" rtlCol="0">
            <a:spAutoFit/>
          </a:bodyPr>
          <a:lstStyle/>
          <a:p>
            <a:pPr marL="342900" indent="-342900" algn="just">
              <a:buAutoNum type="arabicPeriod"/>
            </a:pPr>
            <a:r>
              <a:rPr lang="en-US" dirty="0" smtClean="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T. Thomas, ``An e-business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using AIML and LSA,'' in Proc. Int. Conf. Adv. Computing, </a:t>
            </a:r>
            <a:r>
              <a:rPr lang="en-US" dirty="0" err="1">
                <a:latin typeface="Arial" panose="020B0604020202020204" pitchFamily="34" charset="0"/>
                <a:cs typeface="Arial" panose="020B0604020202020204" pitchFamily="34" charset="0"/>
              </a:rPr>
              <a:t>Commun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Informat</a:t>
            </a:r>
            <a:r>
              <a:rPr lang="en-US" dirty="0">
                <a:latin typeface="Arial" panose="020B0604020202020204" pitchFamily="34" charset="0"/>
                <a:cs typeface="Arial" panose="020B0604020202020204" pitchFamily="34" charset="0"/>
              </a:rPr>
              <a:t>. (ICACCI), Sep. 2016,pp. 2740_2742</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2. V. </a:t>
            </a:r>
            <a:r>
              <a:rPr lang="en-US" dirty="0" err="1">
                <a:latin typeface="Arial" panose="020B0604020202020204" pitchFamily="34" charset="0"/>
                <a:cs typeface="Arial" panose="020B0604020202020204" pitchFamily="34" charset="0"/>
              </a:rPr>
              <a:t>Subrahmanian</a:t>
            </a:r>
            <a:r>
              <a:rPr lang="en-US" dirty="0">
                <a:latin typeface="Arial" panose="020B0604020202020204" pitchFamily="34" charset="0"/>
                <a:cs typeface="Arial" panose="020B0604020202020204" pitchFamily="34" charset="0"/>
              </a:rPr>
              <a:t>, A. Azaria, S. Durst, V. Kagan, A. </a:t>
            </a:r>
            <a:r>
              <a:rPr lang="en-US" dirty="0" err="1">
                <a:latin typeface="Arial" panose="020B0604020202020204" pitchFamily="34" charset="0"/>
                <a:cs typeface="Arial" panose="020B0604020202020204" pitchFamily="34" charset="0"/>
              </a:rPr>
              <a:t>Galstyan</a:t>
            </a:r>
            <a:r>
              <a:rPr lang="en-US" dirty="0">
                <a:latin typeface="Arial" panose="020B0604020202020204" pitchFamily="34" charset="0"/>
                <a:cs typeface="Arial" panose="020B0604020202020204" pitchFamily="34" charset="0"/>
              </a:rPr>
              <a:t>, K. </a:t>
            </a:r>
            <a:r>
              <a:rPr lang="en-US" dirty="0" err="1">
                <a:latin typeface="Arial" panose="020B0604020202020204" pitchFamily="34" charset="0"/>
                <a:cs typeface="Arial" panose="020B0604020202020204" pitchFamily="34" charset="0"/>
              </a:rPr>
              <a:t>Lerman</a:t>
            </a:r>
            <a:r>
              <a:rPr lang="en-US" dirty="0">
                <a:latin typeface="Arial" panose="020B0604020202020204" pitchFamily="34" charset="0"/>
                <a:cs typeface="Arial" panose="020B0604020202020204" pitchFamily="34" charset="0"/>
              </a:rPr>
              <a:t>, L. Zhu, E. Ferrara, A. </a:t>
            </a:r>
            <a:r>
              <a:rPr lang="en-US" dirty="0" err="1">
                <a:latin typeface="Arial" panose="020B0604020202020204" pitchFamily="34" charset="0"/>
                <a:cs typeface="Arial" panose="020B0604020202020204" pitchFamily="34" charset="0"/>
              </a:rPr>
              <a:t>Flammini</a:t>
            </a:r>
            <a:r>
              <a:rPr lang="en-US" dirty="0">
                <a:latin typeface="Arial" panose="020B0604020202020204" pitchFamily="34" charset="0"/>
                <a:cs typeface="Arial" panose="020B0604020202020204" pitchFamily="34" charset="0"/>
              </a:rPr>
              <a:t>, and F. </a:t>
            </a:r>
            <a:r>
              <a:rPr lang="en-US" dirty="0" err="1">
                <a:latin typeface="Arial" panose="020B0604020202020204" pitchFamily="34" charset="0"/>
                <a:cs typeface="Arial" panose="020B0604020202020204" pitchFamily="34" charset="0"/>
              </a:rPr>
              <a:t>Menczer</a:t>
            </a:r>
            <a:r>
              <a:rPr lang="en-US" dirty="0">
                <a:latin typeface="Arial" panose="020B0604020202020204" pitchFamily="34" charset="0"/>
                <a:cs typeface="Arial" panose="020B0604020202020204" pitchFamily="34" charset="0"/>
              </a:rPr>
              <a:t>, ``The DARPA Twitter bot challenge,'' Computer, vol. 49, no. 6, pp. 38_46, Jun. 2016.</a:t>
            </a:r>
          </a:p>
          <a:p>
            <a:pPr algn="just"/>
            <a:r>
              <a:rPr lang="en-US" dirty="0">
                <a:latin typeface="Arial" panose="020B0604020202020204" pitchFamily="34" charset="0"/>
                <a:cs typeface="Arial" panose="020B0604020202020204" pitchFamily="34" charset="0"/>
              </a:rPr>
              <a:t>3.G. </a:t>
            </a:r>
            <a:r>
              <a:rPr lang="en-US" dirty="0" err="1">
                <a:latin typeface="Arial" panose="020B0604020202020204" pitchFamily="34" charset="0"/>
                <a:cs typeface="Arial" panose="020B0604020202020204" pitchFamily="34" charset="0"/>
              </a:rPr>
              <a:t>Inc</a:t>
            </a:r>
            <a:r>
              <a:rPr lang="en-US" dirty="0">
                <a:latin typeface="Arial" panose="020B0604020202020204" pitchFamily="34" charset="0"/>
                <a:cs typeface="Arial" panose="020B0604020202020204" pitchFamily="34" charset="0"/>
              </a:rPr>
              <a:t>, The Road to Enterprise AI. Pune, Maharashtra: RAGE Frameworks, 2017.</a:t>
            </a:r>
          </a:p>
          <a:p>
            <a:pPr algn="just"/>
            <a:r>
              <a:rPr lang="en-US" dirty="0">
                <a:latin typeface="Arial" panose="020B0604020202020204" pitchFamily="34" charset="0"/>
                <a:cs typeface="Arial" panose="020B0604020202020204" pitchFamily="34" charset="0"/>
              </a:rPr>
              <a:t>4. P. Jackson and I. </a:t>
            </a:r>
            <a:r>
              <a:rPr lang="en-US" dirty="0" err="1">
                <a:latin typeface="Arial" panose="020B0604020202020204" pitchFamily="34" charset="0"/>
                <a:cs typeface="Arial" panose="020B0604020202020204" pitchFamily="34" charset="0"/>
              </a:rPr>
              <a:t>Moulinier</a:t>
            </a:r>
            <a:r>
              <a:rPr lang="en-US" dirty="0">
                <a:latin typeface="Arial" panose="020B0604020202020204" pitchFamily="34" charset="0"/>
                <a:cs typeface="Arial" panose="020B0604020202020204" pitchFamily="34" charset="0"/>
              </a:rPr>
              <a:t>, Natural Language Processing for Online Applications: Text Retrieval, Extraction and Categorization, vol. 5. Amsterdam, The Netherlands: John Benjamins, 2007,</a:t>
            </a:r>
          </a:p>
          <a:p>
            <a:pPr algn="just"/>
            <a:r>
              <a:rPr lang="en-US" dirty="0">
                <a:latin typeface="Arial" panose="020B0604020202020204" pitchFamily="34" charset="0"/>
                <a:cs typeface="Arial" panose="020B0604020202020204" pitchFamily="34" charset="0"/>
              </a:rPr>
              <a:t> 5. M. </a:t>
            </a:r>
            <a:r>
              <a:rPr lang="en-US" dirty="0" err="1">
                <a:latin typeface="Arial" panose="020B0604020202020204" pitchFamily="34" charset="0"/>
                <a:cs typeface="Arial" panose="020B0604020202020204" pitchFamily="34" charset="0"/>
              </a:rPr>
              <a:t>Brambilla</a:t>
            </a:r>
            <a:r>
              <a:rPr lang="en-US" dirty="0">
                <a:latin typeface="Arial" panose="020B0604020202020204" pitchFamily="34" charset="0"/>
                <a:cs typeface="Arial" panose="020B0604020202020204" pitchFamily="34" charset="0"/>
              </a:rPr>
              <a:t>, M. </a:t>
            </a:r>
            <a:r>
              <a:rPr lang="en-US" dirty="0" err="1">
                <a:latin typeface="Arial" panose="020B0604020202020204" pitchFamily="34" charset="0"/>
                <a:cs typeface="Arial" panose="020B0604020202020204" pitchFamily="34" charset="0"/>
              </a:rPr>
              <a:t>Dosmi</a:t>
            </a:r>
            <a:r>
              <a:rPr lang="en-US" dirty="0">
                <a:latin typeface="Arial" panose="020B0604020202020204" pitchFamily="34" charset="0"/>
                <a:cs typeface="Arial" panose="020B0604020202020204" pitchFamily="34" charset="0"/>
              </a:rPr>
              <a:t>, and P. </a:t>
            </a:r>
            <a:r>
              <a:rPr lang="en-US" dirty="0" err="1">
                <a:latin typeface="Arial" panose="020B0604020202020204" pitchFamily="34" charset="0"/>
                <a:cs typeface="Arial" panose="020B0604020202020204" pitchFamily="34" charset="0"/>
              </a:rPr>
              <a:t>Fraternali</a:t>
            </a:r>
            <a:r>
              <a:rPr lang="en-US" dirty="0">
                <a:latin typeface="Arial" panose="020B0604020202020204" pitchFamily="34" charset="0"/>
                <a:cs typeface="Arial" panose="020B0604020202020204" pitchFamily="34" charset="0"/>
              </a:rPr>
              <a:t>, ``Model-driven engineering of service orchestrations,'' in Proc. IEEE </a:t>
            </a:r>
            <a:r>
              <a:rPr lang="en-US" dirty="0" err="1">
                <a:latin typeface="Arial" panose="020B0604020202020204" pitchFamily="34" charset="0"/>
                <a:cs typeface="Arial" panose="020B0604020202020204" pitchFamily="34" charset="0"/>
              </a:rPr>
              <a:t>Congr</a:t>
            </a:r>
            <a:r>
              <a:rPr lang="en-US" dirty="0">
                <a:latin typeface="Arial" panose="020B0604020202020204" pitchFamily="34" charset="0"/>
                <a:cs typeface="Arial" panose="020B0604020202020204" pitchFamily="34" charset="0"/>
              </a:rPr>
              <a:t>. Services, Los Angeles, CA, USA, Jul. 2009, pp. 562_569, </a:t>
            </a:r>
            <a:r>
              <a:rPr lang="en-US" dirty="0" err="1">
                <a:latin typeface="Arial" panose="020B0604020202020204" pitchFamily="34" charset="0"/>
                <a:cs typeface="Arial" panose="020B0604020202020204" pitchFamily="34" charset="0"/>
              </a:rPr>
              <a:t>doi</a:t>
            </a:r>
            <a:r>
              <a:rPr lang="en-US" dirty="0">
                <a:latin typeface="Arial" panose="020B0604020202020204" pitchFamily="34" charset="0"/>
                <a:cs typeface="Arial" panose="020B0604020202020204" pitchFamily="34" charset="0"/>
              </a:rPr>
              <a:t>: 10.1109/SERVICES-I.2009.94.</a:t>
            </a:r>
          </a:p>
          <a:p>
            <a:pPr algn="just"/>
            <a:r>
              <a:rPr lang="en-US" dirty="0">
                <a:latin typeface="Arial" panose="020B0604020202020204" pitchFamily="34" charset="0"/>
                <a:cs typeface="Arial" panose="020B0604020202020204" pitchFamily="34" charset="0"/>
              </a:rPr>
              <a:t>6. G. Daniel, J. Cabot, L. </a:t>
            </a:r>
            <a:r>
              <a:rPr lang="en-US" dirty="0" err="1">
                <a:latin typeface="Arial" panose="020B0604020202020204" pitchFamily="34" charset="0"/>
                <a:cs typeface="Arial" panose="020B0604020202020204" pitchFamily="34" charset="0"/>
              </a:rPr>
              <a:t>Deruelle</a:t>
            </a:r>
            <a:r>
              <a:rPr lang="en-US" dirty="0">
                <a:latin typeface="Arial" panose="020B0604020202020204" pitchFamily="34" charset="0"/>
                <a:cs typeface="Arial" panose="020B0604020202020204" pitchFamily="34" charset="0"/>
              </a:rPr>
              <a:t>, and M. </a:t>
            </a:r>
            <a:r>
              <a:rPr lang="en-US" dirty="0" err="1">
                <a:latin typeface="Arial" panose="020B0604020202020204" pitchFamily="34" charset="0"/>
                <a:cs typeface="Arial" panose="020B0604020202020204" pitchFamily="34" charset="0"/>
              </a:rPr>
              <a:t>Derras</a:t>
            </a:r>
            <a:r>
              <a:rPr lang="en-US" dirty="0">
                <a:latin typeface="Arial" panose="020B0604020202020204" pitchFamily="34" charset="0"/>
                <a:cs typeface="Arial" panose="020B0604020202020204" pitchFamily="34" charset="0"/>
              </a:rPr>
              <a:t>, ``Multi-platform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modeling and deployment with the </a:t>
            </a:r>
            <a:r>
              <a:rPr lang="en-US" dirty="0" err="1">
                <a:latin typeface="Arial" panose="020B0604020202020204" pitchFamily="34" charset="0"/>
                <a:cs typeface="Arial" panose="020B0604020202020204" pitchFamily="34" charset="0"/>
              </a:rPr>
              <a:t>jarvis</a:t>
            </a:r>
            <a:r>
              <a:rPr lang="en-US" dirty="0">
                <a:latin typeface="Arial" panose="020B0604020202020204" pitchFamily="34" charset="0"/>
                <a:cs typeface="Arial" panose="020B0604020202020204" pitchFamily="34" charset="0"/>
              </a:rPr>
              <a:t> framework,'' in Advanced Information Systems Engineering (Lecture Notes in Computer Science), vol. 11483, P. </a:t>
            </a:r>
            <a:r>
              <a:rPr lang="en-US" dirty="0" err="1">
                <a:latin typeface="Arial" panose="020B0604020202020204" pitchFamily="34" charset="0"/>
                <a:cs typeface="Arial" panose="020B0604020202020204" pitchFamily="34" charset="0"/>
              </a:rPr>
              <a:t>Giorgini</a:t>
            </a:r>
            <a:r>
              <a:rPr lang="en-US" dirty="0">
                <a:latin typeface="Arial" panose="020B0604020202020204" pitchFamily="34" charset="0"/>
                <a:cs typeface="Arial" panose="020B0604020202020204" pitchFamily="34" charset="0"/>
              </a:rPr>
              <a:t> and B. Weber, Eds. Rome, Italy: </a:t>
            </a:r>
            <a:r>
              <a:rPr lang="en-US" dirty="0" err="1">
                <a:latin typeface="Arial" panose="020B0604020202020204" pitchFamily="34" charset="0"/>
                <a:cs typeface="Arial" panose="020B0604020202020204" pitchFamily="34" charset="0"/>
              </a:rPr>
              <a:t>Springer,Jun</a:t>
            </a:r>
            <a:r>
              <a:rPr lang="en-US" dirty="0">
                <a:latin typeface="Arial" panose="020B0604020202020204" pitchFamily="34" charset="0"/>
                <a:cs typeface="Arial" panose="020B0604020202020204" pitchFamily="34" charset="0"/>
              </a:rPr>
              <a:t>. 2019, pp. 177_193, </a:t>
            </a:r>
            <a:r>
              <a:rPr lang="en-US" dirty="0" err="1">
                <a:latin typeface="Arial" panose="020B0604020202020204" pitchFamily="34" charset="0"/>
                <a:cs typeface="Arial" panose="020B0604020202020204" pitchFamily="34" charset="0"/>
              </a:rPr>
              <a:t>doi</a:t>
            </a:r>
            <a:r>
              <a:rPr lang="en-US" dirty="0">
                <a:latin typeface="Arial" panose="020B0604020202020204" pitchFamily="34" charset="0"/>
                <a:cs typeface="Arial" panose="020B0604020202020204" pitchFamily="34" charset="0"/>
              </a:rPr>
              <a:t>: 10.1007/978-3-030-21290-2_12.</a:t>
            </a:r>
          </a:p>
          <a:p>
            <a:pPr algn="just"/>
            <a:r>
              <a:rPr lang="en-US" dirty="0">
                <a:latin typeface="Arial" panose="020B0604020202020204" pitchFamily="34" charset="0"/>
                <a:cs typeface="Arial" panose="020B0604020202020204" pitchFamily="34" charset="0"/>
              </a:rPr>
              <a:t>7. J. </a:t>
            </a:r>
            <a:r>
              <a:rPr lang="en-US" dirty="0" err="1">
                <a:latin typeface="Arial" panose="020B0604020202020204" pitchFamily="34" charset="0"/>
                <a:cs typeface="Arial" panose="020B0604020202020204" pitchFamily="34" charset="0"/>
              </a:rPr>
              <a:t>Masche</a:t>
            </a:r>
            <a:r>
              <a:rPr lang="en-US" dirty="0">
                <a:latin typeface="Arial" panose="020B0604020202020204" pitchFamily="34" charset="0"/>
                <a:cs typeface="Arial" panose="020B0604020202020204" pitchFamily="34" charset="0"/>
              </a:rPr>
              <a:t> and N.-T. Le, ``A review of technologies for conversational systems,'' in Proc. 5th ICCSAMA Conf. Springer, 2017, pp. 212_225.</a:t>
            </a:r>
          </a:p>
          <a:p>
            <a:endParaRPr lang="en-US" dirty="0"/>
          </a:p>
        </p:txBody>
      </p:sp>
    </p:spTree>
    <p:extLst>
      <p:ext uri="{BB962C8B-B14F-4D97-AF65-F5344CB8AC3E}">
        <p14:creationId xmlns:p14="http://schemas.microsoft.com/office/powerpoint/2010/main" val="3630902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291" y="2285999"/>
            <a:ext cx="3740727" cy="1528011"/>
          </a:xfrm>
        </p:spPr>
        <p:txBody>
          <a:bodyPr>
            <a:normAutofit/>
          </a:bodyPr>
          <a:lstStyle/>
          <a:p>
            <a:r>
              <a:rPr lang="en-US" sz="4400" dirty="0" smtClean="0">
                <a:latin typeface="Arial" panose="020B0604020202020204" pitchFamily="34" charset="0"/>
                <a:cs typeface="Arial" panose="020B0604020202020204" pitchFamily="34" charset="0"/>
              </a:rPr>
              <a:t>THANK YOU</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27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00776"/>
          </a:xfrm>
        </p:spPr>
        <p:txBody>
          <a:bodyPr>
            <a:normAutofit/>
          </a:bodyPr>
          <a:lstStyle/>
          <a:p>
            <a:pPr algn="ctr"/>
            <a:r>
              <a:rPr lang="en-US" sz="4400" dirty="0" smtClean="0">
                <a:latin typeface="Arial" panose="020B0604020202020204" pitchFamily="34" charset="0"/>
                <a:cs typeface="Arial" panose="020B0604020202020204" pitchFamily="34" charset="0"/>
              </a:rPr>
              <a:t>LITERATURE REVIEW(Cont.)</a:t>
            </a:r>
            <a:endParaRPr lang="en-US" sz="44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56981370"/>
              </p:ext>
            </p:extLst>
          </p:nvPr>
        </p:nvGraphicFramePr>
        <p:xfrm>
          <a:off x="192882" y="1385165"/>
          <a:ext cx="11811550" cy="3300613"/>
        </p:xfrm>
        <a:graphic>
          <a:graphicData uri="http://schemas.openxmlformats.org/drawingml/2006/table">
            <a:tbl>
              <a:tblPr firstRow="1" bandRow="1">
                <a:tableStyleId>{5C22544A-7EE6-4342-B048-85BDC9FD1C3A}</a:tableStyleId>
              </a:tblPr>
              <a:tblGrid>
                <a:gridCol w="919608"/>
                <a:gridCol w="2288818"/>
                <a:gridCol w="1817161"/>
                <a:gridCol w="2283481"/>
                <a:gridCol w="2125839"/>
                <a:gridCol w="2376643"/>
              </a:tblGrid>
              <a:tr h="608365">
                <a:tc>
                  <a:txBody>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TITLE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AUTHORS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ADVANTAGES</a:t>
                      </a:r>
                    </a:p>
                    <a:p>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a:txBody>
                  <a:tcPr/>
                </a:tc>
              </a:tr>
              <a:tr h="2660533">
                <a:tc>
                  <a:txBody>
                    <a:bodyPr/>
                    <a:lstStyle/>
                    <a:p>
                      <a:r>
                        <a:rPr lang="en-US" dirty="0" smtClean="0">
                          <a:latin typeface="Arial" panose="020B0604020202020204" pitchFamily="34" charset="0"/>
                          <a:cs typeface="Arial" panose="020B0604020202020204" pitchFamily="34" charset="0"/>
                        </a:rPr>
                        <a:t>2016</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An e-business </a:t>
                      </a:r>
                      <a:r>
                        <a:rPr lang="en-US" sz="1800" dirty="0" err="1" smtClean="0">
                          <a:latin typeface="Arial" panose="020B0604020202020204" pitchFamily="34" charset="0"/>
                          <a:cs typeface="Arial" panose="020B0604020202020204" pitchFamily="34" charset="0"/>
                        </a:rPr>
                        <a:t>chatbot</a:t>
                      </a:r>
                      <a:r>
                        <a:rPr lang="en-US" sz="1800" dirty="0" smtClean="0">
                          <a:latin typeface="Arial" panose="020B0604020202020204" pitchFamily="34" charset="0"/>
                          <a:cs typeface="Arial" panose="020B0604020202020204" pitchFamily="34" charset="0"/>
                        </a:rPr>
                        <a:t> using AIML and LSA.</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N. T. Thomas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a:t>
                      </a:r>
                      <a:r>
                        <a:rPr lang="en-US" baseline="0" dirty="0" smtClean="0">
                          <a:latin typeface="Arial" panose="020B0604020202020204" pitchFamily="34" charset="0"/>
                          <a:cs typeface="Arial" panose="020B0604020202020204" pitchFamily="34" charset="0"/>
                        </a:rPr>
                        <a:t> e-business has completely changed the way of selling the products using the </a:t>
                      </a:r>
                      <a:r>
                        <a:rPr lang="en-US" baseline="0" dirty="0" err="1" smtClean="0">
                          <a:latin typeface="Arial" panose="020B0604020202020204" pitchFamily="34" charset="0"/>
                          <a:cs typeface="Arial" panose="020B0604020202020204" pitchFamily="34" charset="0"/>
                        </a:rPr>
                        <a:t>chatbot</a:t>
                      </a:r>
                      <a:r>
                        <a:rPr lang="en-US" baseline="0" dirty="0" smtClean="0">
                          <a:latin typeface="Arial" panose="020B0604020202020204" pitchFamily="34" charset="0"/>
                          <a:cs typeface="Arial" panose="020B0604020202020204" pitchFamily="34" charset="0"/>
                        </a:rPr>
                        <a:t> which automatically gives immediate response to the users.</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ChatBots</a:t>
                      </a:r>
                      <a:r>
                        <a:rPr lang="en-US" baseline="0" dirty="0" smtClean="0">
                          <a:latin typeface="Arial" panose="020B0604020202020204" pitchFamily="34" charset="0"/>
                          <a:cs typeface="Arial" panose="020B0604020202020204" pitchFamily="34" charset="0"/>
                        </a:rPr>
                        <a:t> imitate natural language to communicate with humans through a conversational interface and automated social users.</a:t>
                      </a:r>
                      <a:endParaRPr lang="en-US" dirty="0">
                        <a:latin typeface="Arial" panose="020B0604020202020204" pitchFamily="34" charset="0"/>
                        <a:cs typeface="Arial" panose="020B0604020202020204" pitchFamily="34" charset="0"/>
                      </a:endParaRPr>
                    </a:p>
                  </a:txBody>
                  <a:tcPr/>
                </a:tc>
                <a:tc>
                  <a:txBody>
                    <a:bodyPr/>
                    <a:lstStyle/>
                    <a:p>
                      <a:pPr lvl="0">
                        <a:lnSpc>
                          <a:spcPct val="150000"/>
                        </a:lnSpc>
                      </a:pPr>
                      <a:r>
                        <a:rPr lang="en-GB" sz="1800" dirty="0" err="1" smtClean="0">
                          <a:solidFill>
                            <a:schemeClr val="tx1"/>
                          </a:solidFill>
                          <a:latin typeface="Arial" panose="020B0604020202020204" pitchFamily="34" charset="0"/>
                          <a:cs typeface="Arial" panose="020B0604020202020204" pitchFamily="34" charset="0"/>
                        </a:rPr>
                        <a:t>Chatbots</a:t>
                      </a:r>
                      <a:r>
                        <a:rPr lang="en-GB" sz="1800" dirty="0" smtClean="0">
                          <a:solidFill>
                            <a:schemeClr val="tx1"/>
                          </a:solidFill>
                          <a:latin typeface="Arial" panose="020B0604020202020204" pitchFamily="34" charset="0"/>
                          <a:cs typeface="Arial" panose="020B0604020202020204" pitchFamily="34" charset="0"/>
                        </a:rPr>
                        <a:t> are known for being infamous because of their inability to make decisions</a:t>
                      </a:r>
                      <a:endParaRPr lang="en-IN" sz="1800" dirty="0" smtClean="0">
                        <a:solidFill>
                          <a:schemeClr val="tx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12230992"/>
              </p:ext>
            </p:extLst>
          </p:nvPr>
        </p:nvGraphicFramePr>
        <p:xfrm>
          <a:off x="192882" y="5172075"/>
          <a:ext cx="11494293" cy="899160"/>
        </p:xfrm>
        <a:graphic>
          <a:graphicData uri="http://schemas.openxmlformats.org/drawingml/2006/table">
            <a:tbl>
              <a:tblPr/>
              <a:tblGrid>
                <a:gridCol w="11494293"/>
              </a:tblGrid>
              <a:tr h="757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Journal</a:t>
                      </a:r>
                      <a:r>
                        <a:rPr lang="en-US" sz="1800" baseline="0" dirty="0" smtClean="0">
                          <a:latin typeface="Arial" panose="020B0604020202020204" pitchFamily="34" charset="0"/>
                          <a:cs typeface="Arial" panose="020B0604020202020204" pitchFamily="34" charset="0"/>
                        </a:rPr>
                        <a:t>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2016 International Conference on Advances in Computing, Communications and Informatics</a:t>
                      </a:r>
                      <a:r>
                        <a:rPr lang="en-US" sz="18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800" b="0" i="0" kern="1200" dirty="0" smtClean="0">
                          <a:solidFill>
                            <a:schemeClr val="tx1"/>
                          </a:solidFill>
                          <a:effectLst/>
                          <a:latin typeface="Arial" panose="020B0604020202020204" pitchFamily="34" charset="0"/>
                          <a:ea typeface="+mn-ea"/>
                          <a:cs typeface="Arial" panose="020B0604020202020204" pitchFamily="34" charset="0"/>
                        </a:rPr>
                        <a:t>(ICACCI).</a:t>
                      </a:r>
                    </a:p>
                    <a:p>
                      <a:endParaRPr lang="en-US" sz="17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3891618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r>
              <a:rPr lang="en-US" dirty="0" smtClean="0">
                <a:latin typeface="Arial" panose="020B0604020202020204" pitchFamily="34" charset="0"/>
                <a:cs typeface="Arial" panose="020B0604020202020204" pitchFamily="34" charset="0"/>
              </a:rPr>
              <a:t>       </a:t>
            </a:r>
            <a:r>
              <a:rPr lang="en-US" sz="4400" dirty="0" smtClean="0">
                <a:latin typeface="Arial" panose="020B0604020202020204" pitchFamily="34" charset="0"/>
                <a:cs typeface="Arial" panose="020B0604020202020204" pitchFamily="34" charset="0"/>
              </a:rPr>
              <a:t>LITERATURE </a:t>
            </a:r>
            <a:r>
              <a:rPr lang="en-US" sz="4400" dirty="0">
                <a:latin typeface="Arial" panose="020B0604020202020204" pitchFamily="34" charset="0"/>
                <a:cs typeface="Arial" panose="020B0604020202020204" pitchFamily="34" charset="0"/>
              </a:rPr>
              <a:t>REVIEW(Cont.)</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189263"/>
              </p:ext>
            </p:extLst>
          </p:nvPr>
        </p:nvGraphicFramePr>
        <p:xfrm>
          <a:off x="257175" y="1594338"/>
          <a:ext cx="11730039" cy="3620601"/>
        </p:xfrm>
        <a:graphic>
          <a:graphicData uri="http://schemas.openxmlformats.org/drawingml/2006/table">
            <a:tbl>
              <a:tblPr firstRow="1" bandRow="1">
                <a:tableStyleId>{5C22544A-7EE6-4342-B048-85BDC9FD1C3A}</a:tableStyleId>
              </a:tblPr>
              <a:tblGrid>
                <a:gridCol w="1002608"/>
                <a:gridCol w="1863672"/>
                <a:gridCol w="1875466"/>
                <a:gridCol w="2473442"/>
                <a:gridCol w="2044194"/>
                <a:gridCol w="2470657"/>
              </a:tblGrid>
              <a:tr h="458066">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162535">
                <a:tc>
                  <a:txBody>
                    <a:bodyPr/>
                    <a:lstStyle/>
                    <a:p>
                      <a:r>
                        <a:rPr lang="en-US" dirty="0" smtClean="0">
                          <a:latin typeface="Arial" panose="020B0604020202020204" pitchFamily="34" charset="0"/>
                          <a:cs typeface="Arial" panose="020B0604020202020204" pitchFamily="34" charset="0"/>
                        </a:rPr>
                        <a:t>2017</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A review of technologies for conversational systems.</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Julia </a:t>
                      </a:r>
                      <a:r>
                        <a:rPr lang="en-US" sz="1800" dirty="0" err="1" smtClean="0">
                          <a:latin typeface="Arial" panose="020B0604020202020204" pitchFamily="34" charset="0"/>
                          <a:cs typeface="Arial" panose="020B0604020202020204" pitchFamily="34" charset="0"/>
                        </a:rPr>
                        <a:t>Masche</a:t>
                      </a:r>
                      <a:r>
                        <a:rPr lang="en-US" sz="1800" dirty="0" smtClean="0">
                          <a:latin typeface="Arial" panose="020B0604020202020204" pitchFamily="34" charset="0"/>
                          <a:cs typeface="Arial" panose="020B0604020202020204" pitchFamily="34" charset="0"/>
                        </a:rPr>
                        <a:t>,</a:t>
                      </a:r>
                    </a:p>
                    <a:p>
                      <a:r>
                        <a:rPr lang="en-US" sz="1800" dirty="0" smtClean="0">
                          <a:latin typeface="Arial" panose="020B0604020202020204" pitchFamily="34" charset="0"/>
                          <a:cs typeface="Arial" panose="020B0604020202020204" pitchFamily="34" charset="0"/>
                        </a:rPr>
                        <a:t>Nguyen-</a:t>
                      </a:r>
                      <a:r>
                        <a:rPr lang="en-US" sz="1800" dirty="0" err="1" smtClean="0">
                          <a:latin typeface="Arial" panose="020B0604020202020204" pitchFamily="34" charset="0"/>
                          <a:cs typeface="Arial" panose="020B0604020202020204" pitchFamily="34" charset="0"/>
                        </a:rPr>
                        <a:t>Thinh</a:t>
                      </a:r>
                      <a:r>
                        <a:rPr lang="en-US" sz="1800" dirty="0" smtClean="0">
                          <a:latin typeface="Arial" panose="020B0604020202020204" pitchFamily="34" charset="0"/>
                          <a:cs typeface="Arial" panose="020B0604020202020204" pitchFamily="34" charset="0"/>
                        </a:rPr>
                        <a:t> 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To</a:t>
                      </a:r>
                      <a:r>
                        <a:rPr lang="en-US" baseline="0" dirty="0" smtClean="0">
                          <a:latin typeface="Arial" panose="020B0604020202020204" pitchFamily="34" charset="0"/>
                          <a:cs typeface="Arial" panose="020B0604020202020204" pitchFamily="34" charset="0"/>
                        </a:rPr>
                        <a:t> present the review of the development of conversational system regarding technologies and there special features including language tricks.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Chatbots</a:t>
                      </a:r>
                      <a:r>
                        <a:rPr lang="en-US" baseline="0" dirty="0" smtClean="0">
                          <a:latin typeface="Arial" panose="020B0604020202020204" pitchFamily="34" charset="0"/>
                          <a:cs typeface="Arial" panose="020B0604020202020204" pitchFamily="34" charset="0"/>
                        </a:rPr>
                        <a:t> can help you gather precious data from your customers by interacting with them.</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Chatbot has no emotions.</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43118048"/>
              </p:ext>
            </p:extLst>
          </p:nvPr>
        </p:nvGraphicFramePr>
        <p:xfrm>
          <a:off x="271462" y="5429250"/>
          <a:ext cx="11715752" cy="411480"/>
        </p:xfrm>
        <a:graphic>
          <a:graphicData uri="http://schemas.openxmlformats.org/drawingml/2006/table">
            <a:tbl>
              <a:tblPr/>
              <a:tblGrid>
                <a:gridCol w="11715752"/>
              </a:tblGrid>
              <a:tr h="411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Journal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International Conference on Computer Science, Applied Mathematics and Applications.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2507565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72965"/>
          </a:xfrm>
        </p:spPr>
        <p:txBody>
          <a:bodyPr>
            <a:normAutofit/>
          </a:bodyPr>
          <a:lstStyle/>
          <a:p>
            <a:r>
              <a:rPr lang="en-US" sz="4400" dirty="0" smtClean="0">
                <a:latin typeface="Arial" panose="020B0604020202020204" pitchFamily="34" charset="0"/>
                <a:cs typeface="Arial" panose="020B0604020202020204" pitchFamily="34" charset="0"/>
              </a:rPr>
              <a:t>      LITERATURE REVIEW(Cont.)</a:t>
            </a:r>
            <a:endParaRPr lang="en-US" sz="44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48181244"/>
              </p:ext>
            </p:extLst>
          </p:nvPr>
        </p:nvGraphicFramePr>
        <p:xfrm>
          <a:off x="157159" y="1359568"/>
          <a:ext cx="11915782" cy="3385231"/>
        </p:xfrm>
        <a:graphic>
          <a:graphicData uri="http://schemas.openxmlformats.org/drawingml/2006/table">
            <a:tbl>
              <a:tblPr firstRow="1" bandRow="1">
                <a:tableStyleId>{5C22544A-7EE6-4342-B048-85BDC9FD1C3A}</a:tableStyleId>
              </a:tblPr>
              <a:tblGrid>
                <a:gridCol w="857254"/>
                <a:gridCol w="1785937"/>
                <a:gridCol w="2171700"/>
                <a:gridCol w="2971800"/>
                <a:gridCol w="2143128"/>
                <a:gridCol w="1985963"/>
              </a:tblGrid>
              <a:tr h="378281">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006950">
                <a:tc>
                  <a:txBody>
                    <a:bodyPr/>
                    <a:lstStyle/>
                    <a:p>
                      <a:r>
                        <a:rPr lang="en-US" sz="1800" dirty="0" smtClean="0">
                          <a:latin typeface="Arial" panose="020B0604020202020204" pitchFamily="34" charset="0"/>
                          <a:cs typeface="Arial" panose="020B0604020202020204" pitchFamily="34" charset="0"/>
                        </a:rPr>
                        <a:t>2003</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Arial" panose="020B0604020202020204" pitchFamily="34" charset="0"/>
                          <a:ea typeface="+mn-ea"/>
                          <a:cs typeface="Arial" panose="020B0604020202020204" pitchFamily="34" charset="0"/>
                        </a:rPr>
                        <a:t>Developing a Location Based Tourist Guide Application.</a:t>
                      </a:r>
                    </a:p>
                    <a:p>
                      <a:endParaRPr lang="en-US" dirty="0">
                        <a:latin typeface="Arial" panose="020B0604020202020204" pitchFamily="34" charset="0"/>
                        <a:cs typeface="Arial" panose="020B0604020202020204" pitchFamily="34" charset="0"/>
                      </a:endParaRPr>
                    </a:p>
                  </a:txBody>
                  <a:tcPr/>
                </a:tc>
                <a:tc>
                  <a:txBody>
                    <a:bodyPr/>
                    <a:lstStyle/>
                    <a:p>
                      <a:pPr marL="0" indent="0">
                        <a:buNone/>
                      </a:pPr>
                      <a:r>
                        <a:rPr lang="en-US" sz="1800" dirty="0" smtClean="0">
                          <a:latin typeface="Arial" panose="020B0604020202020204" pitchFamily="34" charset="0"/>
                          <a:cs typeface="Arial" panose="020B0604020202020204" pitchFamily="34" charset="0"/>
                        </a:rPr>
                        <a:t>Todd</a:t>
                      </a:r>
                      <a:r>
                        <a:rPr lang="en-US" sz="1800" baseline="0" dirty="0" smtClean="0">
                          <a:latin typeface="Arial" panose="020B0604020202020204" pitchFamily="34" charset="0"/>
                          <a:cs typeface="Arial" panose="020B0604020202020204" pitchFamily="34" charset="0"/>
                        </a:rPr>
                        <a:t> </a:t>
                      </a:r>
                      <a:r>
                        <a:rPr lang="en-US" sz="1800" baseline="0" dirty="0" err="1" smtClean="0">
                          <a:latin typeface="Arial" panose="020B0604020202020204" pitchFamily="34" charset="0"/>
                          <a:cs typeface="Arial" panose="020B0604020202020204" pitchFamily="34" charset="0"/>
                        </a:rPr>
                        <a:t>Simcock</a:t>
                      </a:r>
                      <a:r>
                        <a:rPr lang="en-US" sz="1800" baseline="0" dirty="0" smtClean="0">
                          <a:latin typeface="Arial" panose="020B0604020202020204" pitchFamily="34" charset="0"/>
                          <a:cs typeface="Arial" panose="020B0604020202020204" pitchFamily="34" charset="0"/>
                        </a:rPr>
                        <a:t>,</a:t>
                      </a:r>
                    </a:p>
                    <a:p>
                      <a:pPr marL="0" indent="0">
                        <a:buNone/>
                      </a:pPr>
                      <a:r>
                        <a:rPr lang="en-US" sz="1800" baseline="0" dirty="0" smtClean="0">
                          <a:latin typeface="Arial" panose="020B0604020202020204" pitchFamily="34" charset="0"/>
                          <a:cs typeface="Arial" panose="020B0604020202020204" pitchFamily="34" charset="0"/>
                        </a:rPr>
                        <a:t>Stephen Peter Hillenbrand,</a:t>
                      </a:r>
                    </a:p>
                    <a:p>
                      <a:pPr marL="0" indent="0">
                        <a:buNone/>
                      </a:pPr>
                      <a:r>
                        <a:rPr lang="en-US" sz="1800" baseline="0" dirty="0" smtClean="0">
                          <a:latin typeface="Arial" panose="020B0604020202020204" pitchFamily="34" charset="0"/>
                          <a:cs typeface="Arial" panose="020B0604020202020204" pitchFamily="34" charset="0"/>
                        </a:rPr>
                        <a:t>Bruce </a:t>
                      </a:r>
                      <a:r>
                        <a:rPr lang="en-US" sz="1800" baseline="0" dirty="0" err="1" smtClean="0">
                          <a:latin typeface="Arial" panose="020B0604020202020204" pitchFamily="34" charset="0"/>
                          <a:cs typeface="Arial" panose="020B0604020202020204" pitchFamily="34" charset="0"/>
                        </a:rPr>
                        <a:t>H.Thomas</a:t>
                      </a:r>
                      <a:endParaRPr lang="en-US" sz="1800"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txBody>
                  <a:tcPr/>
                </a:tc>
                <a:tc>
                  <a:txBody>
                    <a:bodyPr/>
                    <a:lstStyle/>
                    <a:p>
                      <a:r>
                        <a:rPr lang="en-US" baseline="0" dirty="0" smtClean="0">
                          <a:latin typeface="Arial" panose="020B0604020202020204" pitchFamily="34" charset="0"/>
                          <a:cs typeface="Arial" panose="020B0604020202020204" pitchFamily="34" charset="0"/>
                        </a:rPr>
                        <a:t>It presents the development of the Tourist Guide, a location based tourist guide application for the outdoor environment.</a:t>
                      </a:r>
                    </a:p>
                  </a:txBody>
                  <a:tcPr/>
                </a:tc>
                <a:tc>
                  <a:txBody>
                    <a:bodyPr/>
                    <a:lstStyle/>
                    <a:p>
                      <a:r>
                        <a:rPr lang="en-US" dirty="0" smtClean="0">
                          <a:latin typeface="Arial" panose="020B0604020202020204" pitchFamily="34" charset="0"/>
                          <a:cs typeface="Arial" panose="020B0604020202020204" pitchFamily="34" charset="0"/>
                        </a:rPr>
                        <a:t>Simple and easy to use.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Lack of flexibility.</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87897570"/>
              </p:ext>
            </p:extLst>
          </p:nvPr>
        </p:nvGraphicFramePr>
        <p:xfrm>
          <a:off x="157159" y="4989195"/>
          <a:ext cx="11958639" cy="1188720"/>
        </p:xfrm>
        <a:graphic>
          <a:graphicData uri="http://schemas.openxmlformats.org/drawingml/2006/table">
            <a:tbl>
              <a:tblPr/>
              <a:tblGrid>
                <a:gridCol w="11958639"/>
              </a:tblGrid>
              <a:tr h="1034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Journal</a:t>
                      </a:r>
                      <a:r>
                        <a:rPr lang="en-US" sz="1800" baseline="0" dirty="0" smtClean="0">
                          <a:latin typeface="Arial" panose="020B0604020202020204" pitchFamily="34" charset="0"/>
                          <a:cs typeface="Arial" panose="020B0604020202020204" pitchFamily="34" charset="0"/>
                        </a:rPr>
                        <a:t>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ACSW Frontiers 2003, 2003 ACSW Workshops - the Australasian Information Security Workshop (AISW) and the Workshop on Wearable, Invisible, Context-Aware, Ambient, Pervasive and Ubiquitous Computing (WICAPUC), Adelaide, South Australia, February 2003.</a:t>
                      </a:r>
                    </a:p>
                    <a:p>
                      <a:endParaRPr lang="en-US" dirty="0">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3214397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18161"/>
            <a:ext cx="10058400" cy="1450757"/>
          </a:xfrm>
        </p:spPr>
        <p:txBody>
          <a:bodyPr>
            <a:normAutofit/>
          </a:bodyPr>
          <a:lstStyle/>
          <a:p>
            <a:r>
              <a:rPr lang="en-US" sz="4400" dirty="0" smtClean="0">
                <a:latin typeface="Arial" panose="020B0604020202020204" pitchFamily="34" charset="0"/>
                <a:cs typeface="Arial" panose="020B0604020202020204" pitchFamily="34" charset="0"/>
              </a:rPr>
              <a:t>LITERATURE REVIEW (CONT.)</a:t>
            </a:r>
            <a:endParaRPr lang="en-US" sz="4400"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216947"/>
              </p:ext>
            </p:extLst>
          </p:nvPr>
        </p:nvGraphicFramePr>
        <p:xfrm>
          <a:off x="185737" y="1846262"/>
          <a:ext cx="11715751" cy="3368676"/>
        </p:xfrm>
        <a:graphic>
          <a:graphicData uri="http://schemas.openxmlformats.org/drawingml/2006/table">
            <a:tbl>
              <a:tblPr firstRow="1" bandRow="1">
                <a:tableStyleId>{5C22544A-7EE6-4342-B048-85BDC9FD1C3A}</a:tableStyleId>
              </a:tblPr>
              <a:tblGrid>
                <a:gridCol w="1714501"/>
                <a:gridCol w="2190750"/>
                <a:gridCol w="1952625"/>
                <a:gridCol w="1952625"/>
                <a:gridCol w="1952625"/>
                <a:gridCol w="1952625"/>
              </a:tblGrid>
              <a:tr h="524336">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2844340">
                <a:tc>
                  <a:txBody>
                    <a:bodyPr/>
                    <a:lstStyle/>
                    <a:p>
                      <a:r>
                        <a:rPr lang="en-US" dirty="0" smtClean="0">
                          <a:latin typeface="Arial" panose="020B0604020202020204" pitchFamily="34" charset="0"/>
                          <a:cs typeface="Arial" panose="020B0604020202020204" pitchFamily="34" charset="0"/>
                        </a:rPr>
                        <a:t>2010</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Research on virtual tourist guide training system</a:t>
                      </a:r>
                      <a:r>
                        <a:rPr lang="en-US" baseline="0" dirty="0" smtClean="0">
                          <a:latin typeface="Arial" panose="020B0604020202020204" pitchFamily="34" charset="0"/>
                          <a:cs typeface="Arial" panose="020B0604020202020204" pitchFamily="34" charset="0"/>
                        </a:rPr>
                        <a:t> based on virtual reality technology </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Minli</a:t>
                      </a:r>
                      <a:r>
                        <a:rPr lang="en-US" dirty="0" smtClean="0">
                          <a:latin typeface="Arial" panose="020B0604020202020204" pitchFamily="34" charset="0"/>
                          <a:cs typeface="Arial" panose="020B0604020202020204" pitchFamily="34" charset="0"/>
                        </a:rPr>
                        <a:t> Dai,</a:t>
                      </a:r>
                    </a:p>
                    <a:p>
                      <a:r>
                        <a:rPr lang="en-US" dirty="0" err="1" smtClean="0">
                          <a:latin typeface="Arial" panose="020B0604020202020204" pitchFamily="34" charset="0"/>
                          <a:cs typeface="Arial" panose="020B0604020202020204" pitchFamily="34" charset="0"/>
                        </a:rPr>
                        <a:t>D</a:t>
                      </a:r>
                      <a:r>
                        <a:rPr lang="en-US" baseline="0" dirty="0" err="1" smtClean="0">
                          <a:latin typeface="Arial" panose="020B0604020202020204" pitchFamily="34" charset="0"/>
                          <a:cs typeface="Arial" panose="020B0604020202020204" pitchFamily="34" charset="0"/>
                        </a:rPr>
                        <a:t>efu</a:t>
                      </a:r>
                      <a:r>
                        <a:rPr lang="en-US" baseline="0" dirty="0" smtClean="0">
                          <a:latin typeface="Arial" panose="020B0604020202020204" pitchFamily="34" charset="0"/>
                          <a:cs typeface="Arial" panose="020B0604020202020204" pitchFamily="34" charset="0"/>
                        </a:rPr>
                        <a:t> Zhou,</a:t>
                      </a:r>
                    </a:p>
                    <a:p>
                      <a:r>
                        <a:rPr lang="en-US" baseline="0" dirty="0" err="1" smtClean="0">
                          <a:latin typeface="Arial" panose="020B0604020202020204" pitchFamily="34" charset="0"/>
                          <a:cs typeface="Arial" panose="020B0604020202020204" pitchFamily="34" charset="0"/>
                        </a:rPr>
                        <a:t>Binbin</a:t>
                      </a:r>
                      <a:r>
                        <a:rPr lang="en-US" baseline="0" dirty="0" smtClean="0">
                          <a:latin typeface="Arial" panose="020B0604020202020204" pitchFamily="34" charset="0"/>
                          <a:cs typeface="Arial" panose="020B0604020202020204" pitchFamily="34" charset="0"/>
                        </a:rPr>
                        <a:t> Shi,</a:t>
                      </a:r>
                    </a:p>
                    <a:p>
                      <a:r>
                        <a:rPr lang="en-US" baseline="0" dirty="0" smtClean="0">
                          <a:latin typeface="Arial" panose="020B0604020202020204" pitchFamily="34" charset="0"/>
                          <a:cs typeface="Arial" panose="020B0604020202020204" pitchFamily="34" charset="0"/>
                        </a:rPr>
                        <a:t>Min </a:t>
                      </a:r>
                      <a:r>
                        <a:rPr lang="en-US" baseline="0" dirty="0" err="1" smtClean="0">
                          <a:latin typeface="Arial" panose="020B0604020202020204" pitchFamily="34" charset="0"/>
                          <a:cs typeface="Arial" panose="020B0604020202020204" pitchFamily="34" charset="0"/>
                        </a:rPr>
                        <a:t>wang</a:t>
                      </a:r>
                      <a:r>
                        <a:rPr lang="en-US" baseline="0" dirty="0" smtClean="0">
                          <a:latin typeface="Arial" panose="020B0604020202020204" pitchFamily="34" charset="0"/>
                          <a:cs typeface="Arial" panose="020B0604020202020204" pitchFamily="34" charset="0"/>
                        </a:rPr>
                        <a:t>,</a:t>
                      </a:r>
                    </a:p>
                    <a:p>
                      <a:r>
                        <a:rPr lang="en-US" baseline="0" dirty="0" smtClean="0">
                          <a:latin typeface="Arial" panose="020B0604020202020204" pitchFamily="34" charset="0"/>
                          <a:cs typeface="Arial" panose="020B0604020202020204" pitchFamily="34" charset="0"/>
                        </a:rPr>
                        <a:t>Liang Zhang,</a:t>
                      </a:r>
                    </a:p>
                    <a:p>
                      <a:r>
                        <a:rPr lang="en-US" baseline="0" dirty="0" err="1" smtClean="0">
                          <a:latin typeface="Arial" panose="020B0604020202020204" pitchFamily="34" charset="0"/>
                          <a:cs typeface="Arial" panose="020B0604020202020204" pitchFamily="34" charset="0"/>
                        </a:rPr>
                        <a:t>Caidong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Gu</a:t>
                      </a:r>
                      <a:r>
                        <a:rPr lang="en-US" baseline="0" dirty="0" smtClean="0"/>
                        <a:t>.</a:t>
                      </a:r>
                      <a:endParaRPr lang="en-US" dirty="0"/>
                    </a:p>
                  </a:txBody>
                  <a:tcPr/>
                </a:tc>
                <a:tc>
                  <a:txBody>
                    <a:bodyPr/>
                    <a:lstStyle/>
                    <a:p>
                      <a:r>
                        <a:rPr lang="en-US" dirty="0" smtClean="0">
                          <a:latin typeface="Arial" panose="020B0604020202020204" pitchFamily="34" charset="0"/>
                          <a:cs typeface="Arial" panose="020B0604020202020204" pitchFamily="34" charset="0"/>
                        </a:rPr>
                        <a:t>This system has introduced the developing technology and procedure of virtual</a:t>
                      </a:r>
                      <a:r>
                        <a:rPr lang="en-US" baseline="0" dirty="0" smtClean="0">
                          <a:latin typeface="Arial" panose="020B0604020202020204" pitchFamily="34" charset="0"/>
                          <a:cs typeface="Arial" panose="020B0604020202020204" pitchFamily="34" charset="0"/>
                        </a:rPr>
                        <a:t> tourist guide system.</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Minimizes</a:t>
                      </a:r>
                      <a:r>
                        <a:rPr lang="en-US" baseline="0" dirty="0" smtClean="0">
                          <a:latin typeface="Arial" panose="020B0604020202020204" pitchFamily="34" charset="0"/>
                          <a:cs typeface="Arial" panose="020B0604020202020204" pitchFamily="34" charset="0"/>
                        </a:rPr>
                        <a:t> the cost of hiring a travel guide.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Lacks user friendly interaction.</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25159294"/>
              </p:ext>
            </p:extLst>
          </p:nvPr>
        </p:nvGraphicFramePr>
        <p:xfrm>
          <a:off x="185737" y="5386388"/>
          <a:ext cx="11715749" cy="640080"/>
        </p:xfrm>
        <a:graphic>
          <a:graphicData uri="http://schemas.openxmlformats.org/drawingml/2006/table">
            <a:tbl>
              <a:tblPr/>
              <a:tblGrid>
                <a:gridCol w="11715749"/>
              </a:tblGrid>
              <a:tr h="534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Journal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Knowledge Acquisition and Modeling (KAM), 2010 3rd International Symposium.</a:t>
                      </a: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232739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788" y="574431"/>
            <a:ext cx="7993349" cy="893298"/>
          </a:xfrm>
        </p:spPr>
        <p:txBody>
          <a:bodyPr>
            <a:normAutofit/>
          </a:bodyPr>
          <a:lstStyle/>
          <a:p>
            <a:r>
              <a:rPr lang="en-US" sz="4400" dirty="0" smtClean="0">
                <a:latin typeface="Arial" panose="020B0604020202020204" pitchFamily="34" charset="0"/>
                <a:cs typeface="Arial" panose="020B0604020202020204" pitchFamily="34" charset="0"/>
              </a:rPr>
              <a:t>PROBLEM STATEMENT</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54242" y="1840832"/>
            <a:ext cx="10301438" cy="4028262"/>
          </a:xfrm>
        </p:spPr>
        <p:txBody>
          <a:bodyPr>
            <a:normAutofit/>
          </a:bodyPr>
          <a:lstStyle/>
          <a:p>
            <a:pPr algn="just">
              <a:buFont typeface="Arial" panose="020B0604020202020204" pitchFamily="34" charset="0"/>
              <a:buChar char="•"/>
            </a:pPr>
            <a:r>
              <a:rPr lang="en-US" sz="1800" dirty="0" smtClean="0">
                <a:latin typeface="Arial" panose="020B0604020202020204" pitchFamily="34" charset="0"/>
                <a:cs typeface="Arial" panose="020B0604020202020204" pitchFamily="34" charset="0"/>
              </a:rPr>
              <a:t>  Usually </a:t>
            </a:r>
            <a:r>
              <a:rPr lang="en-US" sz="1800" dirty="0">
                <a:latin typeface="Arial" panose="020B0604020202020204" pitchFamily="34" charset="0"/>
                <a:cs typeface="Arial" panose="020B0604020202020204" pitchFamily="34" charset="0"/>
              </a:rPr>
              <a:t>when we go for a trip to unknown places, we require travel guides to guide us ( tourists </a:t>
            </a:r>
            <a:r>
              <a:rPr lang="en-US" sz="1800" dirty="0" smtClean="0">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travel guide gives us the history and information about the tourist spot. In modern days, we require no travel guide since we have internet all the information is available on the internet. </a:t>
            </a:r>
            <a:endParaRPr lang="en-US" sz="1800" dirty="0" smtClean="0">
              <a:latin typeface="Arial" panose="020B0604020202020204" pitchFamily="34" charset="0"/>
              <a:cs typeface="Arial" panose="020B0604020202020204" pitchFamily="34" charset="0"/>
            </a:endParaRPr>
          </a:p>
          <a:p>
            <a:pPr algn="just">
              <a:buFont typeface="Arial" panose="020B0604020202020204" pitchFamily="34" charset="0"/>
              <a:buChar char="•"/>
            </a:pP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thing is you have to search for each and every detail about the tourist spot. </a:t>
            </a:r>
            <a:r>
              <a:rPr lang="en-US" sz="1800" dirty="0">
                <a:latin typeface="Arial" panose="020B0604020202020204" pitchFamily="34" charset="0"/>
                <a:ea typeface="Calibri" panose="020F0502020204030204" pitchFamily="34" charset="0"/>
                <a:cs typeface="Arial" panose="020B0604020202020204" pitchFamily="34" charset="0"/>
              </a:rPr>
              <a:t>To overcome such troubles </a:t>
            </a:r>
            <a:r>
              <a:rPr lang="en-US" sz="1800" dirty="0" smtClean="0">
                <a:latin typeface="Arial" panose="020B0604020202020204" pitchFamily="34" charset="0"/>
                <a:ea typeface="Calibri" panose="020F0502020204030204" pitchFamily="34" charset="0"/>
                <a:cs typeface="Arial" panose="020B0604020202020204" pitchFamily="34" charset="0"/>
              </a:rPr>
              <a:t>we have developed an </a:t>
            </a:r>
            <a:r>
              <a:rPr lang="en-US" sz="1800" dirty="0">
                <a:latin typeface="Arial" panose="020B0604020202020204" pitchFamily="34" charset="0"/>
                <a:ea typeface="Calibri" panose="020F0502020204030204" pitchFamily="34" charset="0"/>
                <a:cs typeface="Arial" panose="020B0604020202020204" pitchFamily="34" charset="0"/>
              </a:rPr>
              <a:t>Virtual Travel Guide Application </a:t>
            </a:r>
            <a:r>
              <a:rPr lang="en-US" sz="1800" dirty="0" smtClean="0">
                <a:latin typeface="Arial" panose="020B0604020202020204" pitchFamily="34" charset="0"/>
                <a:ea typeface="Calibri" panose="020F0502020204030204" pitchFamily="34" charset="0"/>
                <a:cs typeface="Arial" panose="020B0604020202020204" pitchFamily="34" charset="0"/>
              </a:rPr>
              <a:t>which can </a:t>
            </a:r>
            <a:r>
              <a:rPr lang="en-US" sz="1800" dirty="0">
                <a:latin typeface="Arial" panose="020B0604020202020204" pitchFamily="34" charset="0"/>
                <a:ea typeface="Calibri" panose="020F0502020204030204" pitchFamily="34" charset="0"/>
                <a:cs typeface="Arial" panose="020B0604020202020204" pitchFamily="34" charset="0"/>
              </a:rPr>
              <a:t>be </a:t>
            </a:r>
            <a:r>
              <a:rPr lang="en-US" sz="1800" dirty="0" smtClean="0">
                <a:latin typeface="Arial" panose="020B0604020202020204" pitchFamily="34" charset="0"/>
                <a:ea typeface="Calibri" panose="020F0502020204030204" pitchFamily="34" charset="0"/>
                <a:cs typeface="Arial" panose="020B0604020202020204" pitchFamily="34" charset="0"/>
              </a:rPr>
              <a:t>used to provide the </a:t>
            </a:r>
            <a:r>
              <a:rPr lang="en-US" sz="1800" dirty="0">
                <a:latin typeface="Arial" panose="020B0604020202020204" pitchFamily="34" charset="0"/>
                <a:ea typeface="Calibri" panose="020F0502020204030204" pitchFamily="34" charset="0"/>
                <a:cs typeface="Arial" panose="020B0604020202020204" pitchFamily="34" charset="0"/>
              </a:rPr>
              <a:t>detailed information regarding the tourist </a:t>
            </a:r>
            <a:r>
              <a:rPr lang="en-US" sz="1800" dirty="0" smtClean="0">
                <a:latin typeface="Arial" panose="020B0604020202020204" pitchFamily="34" charset="0"/>
                <a:ea typeface="Calibri" panose="020F0502020204030204" pitchFamily="34" charset="0"/>
                <a:cs typeface="Arial" panose="020B0604020202020204" pitchFamily="34" charset="0"/>
              </a:rPr>
              <a:t>place.</a:t>
            </a:r>
          </a:p>
          <a:p>
            <a:pPr algn="just">
              <a:buFont typeface="Arial" panose="020B0604020202020204" pitchFamily="34" charset="0"/>
              <a:buChar char="•"/>
            </a:pPr>
            <a:r>
              <a:rPr lang="en-US" sz="1800" dirty="0" smtClean="0">
                <a:latin typeface="Arial" panose="020B0604020202020204" pitchFamily="34" charset="0"/>
                <a:ea typeface="Calibri" panose="020F050202020403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Only location services requires data charges. The FAQS regarding the tourist spot is cleared by the use of the chat bot provided in the application.</a:t>
            </a:r>
          </a:p>
          <a:p>
            <a:pPr algn="just">
              <a:buFont typeface="Arial" panose="020B0604020202020204" pitchFamily="34" charset="0"/>
              <a:buChar char="•"/>
            </a:pPr>
            <a:r>
              <a:rPr lang="en-US" sz="1800" dirty="0" smtClean="0">
                <a:latin typeface="Arial" panose="020B0604020202020204" pitchFamily="34" charset="0"/>
                <a:cs typeface="Arial" panose="020B0604020202020204" pitchFamily="34" charset="0"/>
              </a:rPr>
              <a:t>   What </a:t>
            </a:r>
            <a:r>
              <a:rPr lang="en-US" sz="1800" dirty="0">
                <a:latin typeface="Arial" panose="020B0604020202020204" pitchFamily="34" charset="0"/>
                <a:cs typeface="Arial" panose="020B0604020202020204" pitchFamily="34" charset="0"/>
              </a:rPr>
              <a:t>else does a tourist need? Nearby restaurant details? Weather related information regarding the tourist spot? Yes, these details regarding the tourist spot is also available in our application. Therefore this application is a perfect fit to the tourists out there.</a:t>
            </a:r>
          </a:p>
          <a:p>
            <a:pPr algn="just">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71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88744"/>
          </a:xfrm>
        </p:spPr>
        <p:txBody>
          <a:bodyPr>
            <a:normAutofit/>
          </a:bodyPr>
          <a:lstStyle/>
          <a:p>
            <a:r>
              <a:rPr lang="en-US" sz="4400" dirty="0" smtClean="0">
                <a:latin typeface="Arial" panose="020B0604020202020204" pitchFamily="34" charset="0"/>
                <a:cs typeface="Arial" panose="020B0604020202020204" pitchFamily="34" charset="0"/>
              </a:rPr>
              <a:t>       TECHNOLOGY STACK</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7280" y="2105526"/>
            <a:ext cx="10058400" cy="3826351"/>
          </a:xfrm>
        </p:spPr>
        <p:txBody>
          <a:bodyPr>
            <a:noAutofit/>
          </a:bodyPr>
          <a:lstStyle/>
          <a:p>
            <a:pPr algn="just"/>
            <a:r>
              <a:rPr lang="en-US" sz="1800" b="1" dirty="0" smtClean="0"/>
              <a:t> </a:t>
            </a:r>
            <a:r>
              <a:rPr lang="en-US" sz="1800" b="1" u="sng" dirty="0">
                <a:latin typeface="Arial" panose="020B0604020202020204" pitchFamily="34" charset="0"/>
                <a:cs typeface="Arial" panose="020B0604020202020204" pitchFamily="34" charset="0"/>
              </a:rPr>
              <a:t>HARWARE REQUIREMENTS</a:t>
            </a:r>
            <a:endParaRPr lang="en-US" sz="1800" u="sng"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Processor	: Intel Pentium Dual Core 2.00GHz</a:t>
            </a:r>
          </a:p>
          <a:p>
            <a:pPr algn="just"/>
            <a:r>
              <a:rPr lang="en-US" sz="1800" dirty="0">
                <a:latin typeface="Arial" panose="020B0604020202020204" pitchFamily="34" charset="0"/>
                <a:cs typeface="Arial" panose="020B0604020202020204" pitchFamily="34" charset="0"/>
              </a:rPr>
              <a:t>Hard disk	: 500 GB </a:t>
            </a:r>
          </a:p>
          <a:p>
            <a:pPr algn="just"/>
            <a:r>
              <a:rPr lang="en-US" sz="1800" dirty="0">
                <a:latin typeface="Arial" panose="020B0604020202020204" pitchFamily="34" charset="0"/>
                <a:cs typeface="Arial" panose="020B0604020202020204" pitchFamily="34" charset="0"/>
              </a:rPr>
              <a:t>RAM	</a:t>
            </a:r>
            <a:r>
              <a:rPr lang="en-US" sz="1800" dirty="0" smtClean="0">
                <a:latin typeface="Arial" panose="020B0604020202020204" pitchFamily="34" charset="0"/>
                <a:cs typeface="Arial" panose="020B0604020202020204" pitchFamily="34" charset="0"/>
              </a:rPr>
              <a:t>              : </a:t>
            </a:r>
            <a:r>
              <a:rPr lang="en-US" sz="1800" dirty="0">
                <a:latin typeface="Arial" panose="020B0604020202020204" pitchFamily="34" charset="0"/>
                <a:cs typeface="Arial" panose="020B0604020202020204" pitchFamily="34" charset="0"/>
              </a:rPr>
              <a:t>8 GB (minimum)</a:t>
            </a:r>
          </a:p>
          <a:p>
            <a:pPr algn="just"/>
            <a:r>
              <a:rPr lang="en-US" sz="1800" dirty="0">
                <a:latin typeface="Arial" panose="020B0604020202020204" pitchFamily="34" charset="0"/>
                <a:cs typeface="Arial" panose="020B0604020202020204" pitchFamily="34" charset="0"/>
              </a:rPr>
              <a:t> </a:t>
            </a:r>
          </a:p>
          <a:p>
            <a:pPr algn="just"/>
            <a:r>
              <a:rPr lang="en-US" sz="1800" b="1" u="sng" dirty="0" smtClean="0">
                <a:latin typeface="Arial" panose="020B0604020202020204" pitchFamily="34" charset="0"/>
                <a:cs typeface="Arial" panose="020B0604020202020204" pitchFamily="34" charset="0"/>
              </a:rPr>
              <a:t>SOFTWARE </a:t>
            </a:r>
            <a:r>
              <a:rPr lang="en-US" sz="1800" b="1" u="sng" dirty="0">
                <a:latin typeface="Arial" panose="020B0604020202020204" pitchFamily="34" charset="0"/>
                <a:cs typeface="Arial" panose="020B0604020202020204" pitchFamily="34" charset="0"/>
              </a:rPr>
              <a:t>REQUIREMENTS</a:t>
            </a:r>
            <a:endParaRPr lang="en-US" sz="1800" u="sng" dirty="0">
              <a:latin typeface="Arial" panose="020B0604020202020204" pitchFamily="34" charset="0"/>
              <a:cs typeface="Arial" panose="020B0604020202020204" pitchFamily="34" charset="0"/>
            </a:endParaRPr>
          </a:p>
          <a:p>
            <a:pPr lvl="0" algn="just"/>
            <a:r>
              <a:rPr lang="en-US" sz="1800" dirty="0">
                <a:latin typeface="Arial" panose="020B0604020202020204" pitchFamily="34" charset="0"/>
                <a:cs typeface="Arial" panose="020B0604020202020204" pitchFamily="34" charset="0"/>
              </a:rPr>
              <a:t>Android Studio</a:t>
            </a:r>
          </a:p>
          <a:p>
            <a:pPr marL="0" lvl="0" indent="0" algn="just">
              <a:buNone/>
            </a:pPr>
            <a:r>
              <a:rPr lang="en-US" sz="1800" dirty="0" smtClean="0">
                <a:latin typeface="Arial" panose="020B0604020202020204" pitchFamily="34" charset="0"/>
                <a:cs typeface="Arial" panose="020B0604020202020204" pitchFamily="34" charset="0"/>
              </a:rPr>
              <a:t> Java</a:t>
            </a:r>
            <a:endParaRPr lang="en-US" sz="1800" dirty="0">
              <a:latin typeface="Arial" panose="020B0604020202020204" pitchFamily="34" charset="0"/>
              <a:cs typeface="Arial" panose="020B0604020202020204" pitchFamily="34" charset="0"/>
            </a:endParaRPr>
          </a:p>
          <a:p>
            <a:endParaRPr lang="en-US" sz="18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39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4083</TotalTime>
  <Words>1800</Words>
  <Application>Microsoft Office PowerPoint</Application>
  <PresentationFormat>Widescreen</PresentationFormat>
  <Paragraphs>189</Paragraphs>
  <Slides>33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Bodoni MT Black</vt:lpstr>
      <vt:lpstr>Calibri</vt:lpstr>
      <vt:lpstr>Calibri Light</vt:lpstr>
      <vt:lpstr>Times New Roman</vt:lpstr>
      <vt:lpstr>Retrospect</vt:lpstr>
      <vt:lpstr>Virtual Travel Guide (E-Bot) –A Detailed Information for our Indian Monuments. </vt:lpstr>
      <vt:lpstr>PowerPoint Presentation</vt:lpstr>
      <vt:lpstr>             LITERATURE REVIEW</vt:lpstr>
      <vt:lpstr>LITERATURE REVIEW(Cont.)</vt:lpstr>
      <vt:lpstr>       LITERATURE REVIEW(Cont.)</vt:lpstr>
      <vt:lpstr>      LITERATURE REVIEW(Cont.)</vt:lpstr>
      <vt:lpstr>LITERATURE REVIEW (CONT.)</vt:lpstr>
      <vt:lpstr>PROBLEM STATEMENT</vt:lpstr>
      <vt:lpstr>       TECHNOLOGY STACK</vt:lpstr>
      <vt:lpstr>PowerPoint Presentation</vt:lpstr>
      <vt:lpstr>PowerPoint Presentation</vt:lpstr>
      <vt:lpstr>USE CASE DIAGRAM</vt:lpstr>
      <vt:lpstr>ACTIVITY DIAGRAM</vt:lpstr>
      <vt:lpstr>          SEQUENCE DIAGRAM</vt:lpstr>
      <vt:lpstr>       COLLABORATION DIAGRAM</vt:lpstr>
      <vt:lpstr>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Travel Guide (E-Bot) –A Detailed Information for our Indian Monuments.</dc:title>
  <dc:creator>rkr</dc:creator>
  <cp:lastModifiedBy>rkr</cp:lastModifiedBy>
  <cp:revision>106</cp:revision>
  <dcterms:created xsi:type="dcterms:W3CDTF">2021-03-12T06:26:09Z</dcterms:created>
  <dcterms:modified xsi:type="dcterms:W3CDTF">2021-06-19T09:19:47Z</dcterms:modified>
</cp:coreProperties>
</file>